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6"/>
  </p:notesMasterIdLst>
  <p:sldIdLst>
    <p:sldId id="331" r:id="rId5"/>
    <p:sldId id="330" r:id="rId6"/>
    <p:sldId id="332" r:id="rId7"/>
    <p:sldId id="333" r:id="rId8"/>
    <p:sldId id="405" r:id="rId9"/>
    <p:sldId id="397" r:id="rId10"/>
    <p:sldId id="398" r:id="rId11"/>
    <p:sldId id="257" r:id="rId12"/>
    <p:sldId id="291" r:id="rId13"/>
    <p:sldId id="258" r:id="rId14"/>
    <p:sldId id="280" r:id="rId15"/>
    <p:sldId id="259" r:id="rId16"/>
    <p:sldId id="406" r:id="rId17"/>
    <p:sldId id="262" r:id="rId18"/>
    <p:sldId id="301" r:id="rId19"/>
    <p:sldId id="264" r:id="rId20"/>
    <p:sldId id="302" r:id="rId21"/>
    <p:sldId id="303" r:id="rId22"/>
    <p:sldId id="304" r:id="rId23"/>
    <p:sldId id="305" r:id="rId24"/>
    <p:sldId id="307" r:id="rId25"/>
    <p:sldId id="344" r:id="rId26"/>
    <p:sldId id="265" r:id="rId27"/>
    <p:sldId id="269" r:id="rId28"/>
    <p:sldId id="314" r:id="rId29"/>
    <p:sldId id="315" r:id="rId30"/>
    <p:sldId id="313" r:id="rId31"/>
    <p:sldId id="312" r:id="rId32"/>
    <p:sldId id="361" r:id="rId33"/>
    <p:sldId id="275" r:id="rId34"/>
    <p:sldId id="281" r:id="rId35"/>
    <p:sldId id="276" r:id="rId36"/>
    <p:sldId id="277" r:id="rId37"/>
    <p:sldId id="278" r:id="rId38"/>
    <p:sldId id="362" r:id="rId39"/>
    <p:sldId id="279" r:id="rId40"/>
    <p:sldId id="407" r:id="rId41"/>
    <p:sldId id="270" r:id="rId42"/>
    <p:sldId id="400" r:id="rId43"/>
    <p:sldId id="399" r:id="rId44"/>
    <p:sldId id="325" r:id="rId45"/>
    <p:sldId id="324" r:id="rId46"/>
    <p:sldId id="271" r:id="rId47"/>
    <p:sldId id="272" r:id="rId48"/>
    <p:sldId id="311" r:id="rId49"/>
    <p:sldId id="273" r:id="rId50"/>
    <p:sldId id="282" r:id="rId51"/>
    <p:sldId id="323" r:id="rId52"/>
    <p:sldId id="368" r:id="rId53"/>
    <p:sldId id="375" r:id="rId54"/>
    <p:sldId id="411" r:id="rId55"/>
    <p:sldId id="412" r:id="rId56"/>
    <p:sldId id="410" r:id="rId57"/>
    <p:sldId id="343" r:id="rId58"/>
    <p:sldId id="347" r:id="rId59"/>
    <p:sldId id="363" r:id="rId60"/>
    <p:sldId id="348" r:id="rId61"/>
    <p:sldId id="337" r:id="rId62"/>
    <p:sldId id="339" r:id="rId63"/>
    <p:sldId id="340" r:id="rId64"/>
    <p:sldId id="350" r:id="rId65"/>
    <p:sldId id="336" r:id="rId66"/>
    <p:sldId id="366" r:id="rId67"/>
    <p:sldId id="364" r:id="rId68"/>
    <p:sldId id="351" r:id="rId69"/>
    <p:sldId id="349" r:id="rId70"/>
    <p:sldId id="335" r:id="rId71"/>
    <p:sldId id="352" r:id="rId72"/>
    <p:sldId id="409" r:id="rId73"/>
    <p:sldId id="358" r:id="rId74"/>
    <p:sldId id="359" r:id="rId75"/>
    <p:sldId id="378" r:id="rId76"/>
    <p:sldId id="381" r:id="rId77"/>
    <p:sldId id="288" r:id="rId78"/>
    <p:sldId id="309" r:id="rId79"/>
    <p:sldId id="289" r:id="rId80"/>
    <p:sldId id="290" r:id="rId81"/>
    <p:sldId id="379" r:id="rId82"/>
    <p:sldId id="387" r:id="rId83"/>
    <p:sldId id="353" r:id="rId84"/>
    <p:sldId id="355" r:id="rId85"/>
    <p:sldId id="354" r:id="rId86"/>
    <p:sldId id="390" r:id="rId87"/>
    <p:sldId id="283" r:id="rId88"/>
    <p:sldId id="316" r:id="rId89"/>
    <p:sldId id="284" r:id="rId90"/>
    <p:sldId id="317" r:id="rId91"/>
    <p:sldId id="297" r:id="rId92"/>
    <p:sldId id="322" r:id="rId93"/>
    <p:sldId id="286" r:id="rId94"/>
    <p:sldId id="287" r:id="rId95"/>
    <p:sldId id="318" r:id="rId96"/>
    <p:sldId id="320" r:id="rId97"/>
    <p:sldId id="321" r:id="rId98"/>
    <p:sldId id="413" r:id="rId99"/>
    <p:sldId id="370" r:id="rId100"/>
    <p:sldId id="371" r:id="rId101"/>
    <p:sldId id="372" r:id="rId102"/>
    <p:sldId id="360" r:id="rId103"/>
    <p:sldId id="404" r:id="rId104"/>
    <p:sldId id="408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71C4E-02D3-4B38-BD10-224CA80FD8D6}" v="2178" dt="2022-08-12T20:35:35.116"/>
    <p1510:client id="{2A34C87D-5075-2431-F6BA-46A4F3584672}" v="1732" dt="2022-10-19T05:19:07.432"/>
    <p1510:client id="{3F15DC73-DAC1-157B-3183-6E3B6EA41A37}" v="708" dt="2022-10-18T22:22:37.837"/>
    <p1510:client id="{4C3FBAC1-4C68-E4FC-3A81-D6DB4E5145EE}" v="1868" dt="2022-09-18T21:58:44.292"/>
    <p1510:client id="{542E223B-BE41-C5A1-3B5F-F921599CFF3C}" v="14" dt="2022-10-07T07:05:07.688"/>
    <p1510:client id="{64D5E956-6BF1-D75B-6AB5-B1993DC89744}" v="619" dt="2022-10-11T22:30:01.329"/>
    <p1510:client id="{74A8056D-8CD6-73C7-2F45-28BD7187A7CC}" v="1" dt="2022-09-26T22:05:40.645"/>
    <p1510:client id="{7DD57DDD-7060-8546-00AC-218A6BAE8F0F}" v="2353" dt="2022-10-13T07:06:07.020"/>
    <p1510:client id="{81A2DB77-F84A-8E9C-2203-FE0CFDF27806}" v="417" dt="2022-10-17T19:24:54.586"/>
    <p1510:client id="{8E0AA484-0225-0F69-50A9-46023F1EA13D}" v="4483" dt="2022-10-08T00:15:02.001"/>
    <p1510:client id="{95605CA7-F874-66DE-349C-2D0C8D3E30F6}" v="603" dt="2022-10-13T23:29:06.646"/>
    <p1510:client id="{9F9A8CD6-B95C-8AB6-B3BE-AAB966DF7E07}" v="20" dt="2022-10-08T00:39:23.810"/>
    <p1510:client id="{B5D124EA-286F-C5A1-8213-73E4D0920DBF}" v="211" dt="2022-09-11T22:53:03.271"/>
    <p1510:client id="{BAB961F3-6FCF-395C-9AD6-528D541CCDCF}" v="45" dt="2022-10-17T21:21:03.196"/>
    <p1510:client id="{D26F3E45-271D-89B5-A831-5BEDD5DA641B}" v="2768" dt="2022-10-13T02:55:19.918"/>
    <p1510:client id="{FA518B48-965C-8911-DBA7-FCD48DC67041}" v="390" dt="2022-10-12T20:42:41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C234C-22FB-461D-BC38-6BA0ED93E4FF}" type="datetimeFigureOut"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83365-A23D-4E8A-AC5F-394CDB6D7D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 and have on people’s seat. 70 copies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Add instruction:  When wizard is open, use all defaults.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Marketing material</a:t>
            </a:r>
          </a:p>
          <a:p>
            <a:pPr marL="0" indent="0">
              <a:buFontTx/>
              <a:buNone/>
            </a:pPr>
            <a:endParaRPr lang="en-US"/>
          </a:p>
          <a:p>
            <a:r>
              <a:rPr lang="en-US" dirty="0"/>
              <a:t>Introduce </a:t>
            </a:r>
            <a:r>
              <a:rPr lang="en-US" dirty="0" err="1"/>
              <a:t>dKomplex</a:t>
            </a:r>
            <a:endParaRPr lang="en-US" dirty="0"/>
          </a:p>
          <a:p>
            <a:r>
              <a:rPr lang="en-US" dirty="0"/>
              <a:t>Goal: create an attraction. Bring awareness about company. </a:t>
            </a:r>
          </a:p>
          <a:p>
            <a:endParaRPr lang="en-US"/>
          </a:p>
          <a:p>
            <a:r>
              <a:rPr lang="en-US" dirty="0"/>
              <a:t>-We are a net exporter of talent</a:t>
            </a:r>
          </a:p>
          <a:p>
            <a:r>
              <a:rPr lang="en-US" dirty="0"/>
              <a:t>-We have hired and trained CSUMB students</a:t>
            </a:r>
          </a:p>
          <a:p>
            <a:r>
              <a:rPr lang="en-US" dirty="0"/>
              <a:t>-We’re looking for a few good people. The best of the best.</a:t>
            </a:r>
          </a:p>
          <a:p>
            <a:r>
              <a:rPr lang="en-US" dirty="0"/>
              <a:t>-Move young talented people up. You get the opportunity to be in a big role. </a:t>
            </a:r>
          </a:p>
          <a:p>
            <a:r>
              <a:rPr lang="en-US" dirty="0"/>
              <a:t>-You get real responsibility and experience with us. </a:t>
            </a:r>
          </a:p>
          <a:p>
            <a:r>
              <a:rPr lang="en-US" dirty="0"/>
              <a:t>-I’m looking to hire throughout the year and keep our pipeline full of talented developers and analysts.</a:t>
            </a:r>
          </a:p>
          <a:p>
            <a:r>
              <a:rPr lang="en-US" dirty="0"/>
              <a:t>-Right now</a:t>
            </a:r>
          </a:p>
          <a:p>
            <a:r>
              <a:rPr lang="en-US" dirty="0"/>
              <a:t>-Which one of you is the next </a:t>
            </a:r>
            <a:r>
              <a:rPr lang="en-US" dirty="0" err="1"/>
              <a:t>dkomplexer</a:t>
            </a:r>
            <a:r>
              <a:rPr lang="en-US" dirty="0"/>
              <a:t>? </a:t>
            </a:r>
          </a:p>
          <a:p>
            <a:r>
              <a:rPr lang="en-US" dirty="0"/>
              <a:t>-</a:t>
            </a:r>
          </a:p>
          <a:p>
            <a:endParaRPr lang="en-US"/>
          </a:p>
          <a:p>
            <a:r>
              <a:rPr lang="en-US" dirty="0"/>
              <a:t>Remarks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Call Ben up to introduce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3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Marketing material</a:t>
            </a:r>
          </a:p>
          <a:p>
            <a:pPr marL="0" indent="0">
              <a:buFontTx/>
              <a:buNone/>
            </a:pPr>
            <a:endParaRPr lang="en-US"/>
          </a:p>
          <a:p>
            <a:r>
              <a:rPr lang="en-US" dirty="0"/>
              <a:t>Introduce </a:t>
            </a:r>
            <a:r>
              <a:rPr lang="en-US" dirty="0" err="1"/>
              <a:t>dKomplex</a:t>
            </a:r>
            <a:endParaRPr lang="en-US" dirty="0"/>
          </a:p>
          <a:p>
            <a:r>
              <a:rPr lang="en-US" dirty="0"/>
              <a:t>Goal: create an attraction. Bring awareness about company. </a:t>
            </a:r>
          </a:p>
          <a:p>
            <a:endParaRPr lang="en-US"/>
          </a:p>
          <a:p>
            <a:r>
              <a:rPr lang="en-US" dirty="0"/>
              <a:t>-We are a net exporter of talent</a:t>
            </a:r>
          </a:p>
          <a:p>
            <a:r>
              <a:rPr lang="en-US" dirty="0"/>
              <a:t>-We have hired and trained CSUMB students</a:t>
            </a:r>
          </a:p>
          <a:p>
            <a:r>
              <a:rPr lang="en-US" dirty="0"/>
              <a:t>-We’re looking for a few good people. The best of the best.</a:t>
            </a:r>
          </a:p>
          <a:p>
            <a:r>
              <a:rPr lang="en-US" dirty="0"/>
              <a:t>-Move young talented people up. You get the opportunity to be in a big role. </a:t>
            </a:r>
          </a:p>
          <a:p>
            <a:r>
              <a:rPr lang="en-US" dirty="0"/>
              <a:t>-You get real responsibility and experience with us. </a:t>
            </a:r>
          </a:p>
          <a:p>
            <a:r>
              <a:rPr lang="en-US" dirty="0"/>
              <a:t>-I’m looking to hire throughout the year and keep our pipeline full of talented developers and analysts.</a:t>
            </a:r>
          </a:p>
          <a:p>
            <a:r>
              <a:rPr lang="en-US" dirty="0"/>
              <a:t>-Right now</a:t>
            </a:r>
          </a:p>
          <a:p>
            <a:r>
              <a:rPr lang="en-US" dirty="0"/>
              <a:t>-Which one of you is the next </a:t>
            </a:r>
            <a:r>
              <a:rPr lang="en-US" dirty="0" err="1"/>
              <a:t>dkomplexer</a:t>
            </a:r>
            <a:r>
              <a:rPr lang="en-US" dirty="0"/>
              <a:t>? </a:t>
            </a:r>
          </a:p>
          <a:p>
            <a:r>
              <a:rPr lang="en-US" dirty="0"/>
              <a:t>-</a:t>
            </a:r>
          </a:p>
          <a:p>
            <a:endParaRPr lang="en-US"/>
          </a:p>
          <a:p>
            <a:r>
              <a:rPr lang="en-US" dirty="0"/>
              <a:t>Remarks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Call Ben up to introduce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25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Marketing material</a:t>
            </a:r>
          </a:p>
          <a:p>
            <a:pPr marL="0" indent="0">
              <a:buFontTx/>
              <a:buNone/>
            </a:pPr>
            <a:endParaRPr lang="en-US"/>
          </a:p>
          <a:p>
            <a:r>
              <a:rPr lang="en-US" dirty="0"/>
              <a:t>Introduce </a:t>
            </a:r>
            <a:r>
              <a:rPr lang="en-US" dirty="0" err="1"/>
              <a:t>dKomplex</a:t>
            </a:r>
            <a:endParaRPr lang="en-US" dirty="0"/>
          </a:p>
          <a:p>
            <a:r>
              <a:rPr lang="en-US" dirty="0"/>
              <a:t>Goal: create an attraction. Bring awareness about company. </a:t>
            </a:r>
          </a:p>
          <a:p>
            <a:endParaRPr lang="en-US"/>
          </a:p>
          <a:p>
            <a:r>
              <a:rPr lang="en-US" dirty="0"/>
              <a:t>-We are a net exporter of talent</a:t>
            </a:r>
          </a:p>
          <a:p>
            <a:r>
              <a:rPr lang="en-US" dirty="0"/>
              <a:t>-We have hired and trained CSUMB students</a:t>
            </a:r>
          </a:p>
          <a:p>
            <a:r>
              <a:rPr lang="en-US" dirty="0"/>
              <a:t>-We’re looking for a few good people. The best of the best.</a:t>
            </a:r>
          </a:p>
          <a:p>
            <a:r>
              <a:rPr lang="en-US" dirty="0"/>
              <a:t>-Move young talented people up. You get the opportunity to be in a big role. </a:t>
            </a:r>
          </a:p>
          <a:p>
            <a:r>
              <a:rPr lang="en-US" dirty="0"/>
              <a:t>-You get real responsibility and experience with us. </a:t>
            </a:r>
          </a:p>
          <a:p>
            <a:r>
              <a:rPr lang="en-US" dirty="0"/>
              <a:t>-I’m looking to hire throughout the year and keep our pipeline full of talented developers and analysts.</a:t>
            </a:r>
          </a:p>
          <a:p>
            <a:r>
              <a:rPr lang="en-US" dirty="0"/>
              <a:t>-Right now</a:t>
            </a:r>
          </a:p>
          <a:p>
            <a:r>
              <a:rPr lang="en-US" dirty="0"/>
              <a:t>-Which one of you is the next </a:t>
            </a:r>
            <a:r>
              <a:rPr lang="en-US" dirty="0" err="1"/>
              <a:t>dkomplexer</a:t>
            </a:r>
            <a:r>
              <a:rPr lang="en-US" dirty="0"/>
              <a:t>? </a:t>
            </a:r>
          </a:p>
          <a:p>
            <a:r>
              <a:rPr lang="en-US" dirty="0"/>
              <a:t>-</a:t>
            </a:r>
          </a:p>
          <a:p>
            <a:endParaRPr lang="en-US"/>
          </a:p>
          <a:p>
            <a:r>
              <a:rPr lang="en-US" dirty="0"/>
              <a:t>Remarks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Call Ben up to introduce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Marketing material</a:t>
            </a:r>
          </a:p>
          <a:p>
            <a:pPr marL="0" indent="0">
              <a:buFontTx/>
              <a:buNone/>
            </a:pPr>
            <a:endParaRPr lang="en-US"/>
          </a:p>
          <a:p>
            <a:r>
              <a:rPr lang="en-US" dirty="0"/>
              <a:t>Introduce </a:t>
            </a:r>
            <a:r>
              <a:rPr lang="en-US" dirty="0" err="1"/>
              <a:t>dKomplex</a:t>
            </a:r>
            <a:endParaRPr lang="en-US" dirty="0"/>
          </a:p>
          <a:p>
            <a:r>
              <a:rPr lang="en-US" dirty="0"/>
              <a:t>Goal: create an attraction. Bring awareness about company. </a:t>
            </a:r>
          </a:p>
          <a:p>
            <a:endParaRPr lang="en-US"/>
          </a:p>
          <a:p>
            <a:r>
              <a:rPr lang="en-US" dirty="0"/>
              <a:t>-We are a net exporter of talent</a:t>
            </a:r>
          </a:p>
          <a:p>
            <a:r>
              <a:rPr lang="en-US" dirty="0"/>
              <a:t>-We have hired and trained CSUMB students</a:t>
            </a:r>
          </a:p>
          <a:p>
            <a:r>
              <a:rPr lang="en-US" dirty="0"/>
              <a:t>-We’re looking for a few good people. The best of the best.</a:t>
            </a:r>
          </a:p>
          <a:p>
            <a:r>
              <a:rPr lang="en-US" dirty="0"/>
              <a:t>-Move young talented people up. You get the opportunity to be in a big role. </a:t>
            </a:r>
          </a:p>
          <a:p>
            <a:r>
              <a:rPr lang="en-US" dirty="0"/>
              <a:t>-You get real responsibility and experience with us. </a:t>
            </a:r>
          </a:p>
          <a:p>
            <a:r>
              <a:rPr lang="en-US" dirty="0"/>
              <a:t>-I’m looking to hire throughout the year and keep our pipeline full of talented developers and analysts.</a:t>
            </a:r>
          </a:p>
          <a:p>
            <a:r>
              <a:rPr lang="en-US" dirty="0"/>
              <a:t>-Right now</a:t>
            </a:r>
          </a:p>
          <a:p>
            <a:r>
              <a:rPr lang="en-US" dirty="0"/>
              <a:t>-Which one of you is the next </a:t>
            </a:r>
            <a:r>
              <a:rPr lang="en-US" dirty="0" err="1"/>
              <a:t>dkomplexer</a:t>
            </a:r>
            <a:r>
              <a:rPr lang="en-US" dirty="0"/>
              <a:t>? </a:t>
            </a:r>
          </a:p>
          <a:p>
            <a:r>
              <a:rPr lang="en-US" dirty="0"/>
              <a:t>-</a:t>
            </a:r>
          </a:p>
          <a:p>
            <a:endParaRPr lang="en-US"/>
          </a:p>
          <a:p>
            <a:r>
              <a:rPr lang="en-US" dirty="0"/>
              <a:t>Remarks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Call Ben up to introduce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Everyone should pay attention and watch me as I go through this. Trust me when I say this, if you try to follow along you may miss something and you will be lost. So don't touch the keyboard and watch as I show you how to do this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83365-A23D-4E8A-AC5F-394CDB6D7D32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0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Marketing material</a:t>
            </a:r>
          </a:p>
          <a:p>
            <a:pPr marL="0" indent="0">
              <a:buFontTx/>
              <a:buNone/>
            </a:pPr>
            <a:endParaRPr lang="en-US"/>
          </a:p>
          <a:p>
            <a:r>
              <a:rPr lang="en-US" dirty="0"/>
              <a:t>Introduce </a:t>
            </a:r>
            <a:r>
              <a:rPr lang="en-US" dirty="0" err="1"/>
              <a:t>dKomplex</a:t>
            </a:r>
            <a:endParaRPr lang="en-US" dirty="0"/>
          </a:p>
          <a:p>
            <a:r>
              <a:rPr lang="en-US" dirty="0"/>
              <a:t>Goal: create an attraction. Bring awareness about company. </a:t>
            </a:r>
          </a:p>
          <a:p>
            <a:endParaRPr lang="en-US"/>
          </a:p>
          <a:p>
            <a:r>
              <a:rPr lang="en-US" dirty="0"/>
              <a:t>-We are a net exporter of talent</a:t>
            </a:r>
          </a:p>
          <a:p>
            <a:r>
              <a:rPr lang="en-US" dirty="0"/>
              <a:t>-We have hired and trained CSUMB students</a:t>
            </a:r>
          </a:p>
          <a:p>
            <a:r>
              <a:rPr lang="en-US" dirty="0"/>
              <a:t>-We’re looking for a few good people. The best of the best.</a:t>
            </a:r>
          </a:p>
          <a:p>
            <a:r>
              <a:rPr lang="en-US" dirty="0"/>
              <a:t>-Move young talented people up. You get the opportunity to be in a big role. </a:t>
            </a:r>
          </a:p>
          <a:p>
            <a:r>
              <a:rPr lang="en-US" dirty="0"/>
              <a:t>-You get real responsibility and experience with us. </a:t>
            </a:r>
          </a:p>
          <a:p>
            <a:r>
              <a:rPr lang="en-US" dirty="0"/>
              <a:t>-I’m looking to hire throughout the year and keep our pipeline full of talented developers and analysts.</a:t>
            </a:r>
          </a:p>
          <a:p>
            <a:r>
              <a:rPr lang="en-US" dirty="0"/>
              <a:t>-Right now</a:t>
            </a:r>
          </a:p>
          <a:p>
            <a:r>
              <a:rPr lang="en-US" dirty="0"/>
              <a:t>-Which one of you is the next </a:t>
            </a:r>
            <a:r>
              <a:rPr lang="en-US" dirty="0" err="1"/>
              <a:t>dkomplexer</a:t>
            </a:r>
            <a:r>
              <a:rPr lang="en-US" dirty="0"/>
              <a:t>? </a:t>
            </a:r>
          </a:p>
          <a:p>
            <a:r>
              <a:rPr lang="en-US" dirty="0"/>
              <a:t>-</a:t>
            </a:r>
          </a:p>
          <a:p>
            <a:endParaRPr lang="en-US"/>
          </a:p>
          <a:p>
            <a:r>
              <a:rPr lang="en-US" dirty="0"/>
              <a:t>Remarks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Call Ben up to introduce</a:t>
            </a:r>
          </a:p>
          <a:p>
            <a:r>
              <a:rPr lang="en-US" dirty="0"/>
              <a:t>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6C7FF-3AF8-4C71-9223-FFB1DC68F2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-scm.com/download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4D46527-8963-4773-8769-07E6ACE0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7BCF7-A441-739E-D9D0-389A0177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   How to Install Git</a:t>
            </a:r>
            <a:br>
              <a:rPr lang="en-US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 (for hands on demo)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9CE2BFF-B525-8772-B201-89282C51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36" y="367163"/>
            <a:ext cx="1638629" cy="1609875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B2BF352-D34B-3404-600A-9849553A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5962" y="1789960"/>
            <a:ext cx="4698855" cy="2880249"/>
          </a:xfrm>
        </p:spPr>
      </p:pic>
      <p:sp>
        <p:nvSpPr>
          <p:cNvPr id="17" name="Arc 11">
            <a:extLst>
              <a:ext uri="{FF2B5EF4-FFF2-40B4-BE49-F238E27FC236}">
                <a16:creationId xmlns:a16="http://schemas.microsoft.com/office/drawing/2014/main" id="{920E13D1-85D7-4BF3-9903-59216CB5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365355" y="705367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10F40-A96C-BC7A-4DB3-DE60EA0402A4}"/>
              </a:ext>
            </a:extLst>
          </p:cNvPr>
          <p:cNvSpPr txBox="1"/>
          <p:nvPr/>
        </p:nvSpPr>
        <p:spPr>
          <a:xfrm>
            <a:off x="82671" y="2198658"/>
            <a:ext cx="5312429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  <a:hlinkClick r:id="rId5"/>
              </a:rPr>
              <a:t>https://git-scm.com/downloads</a:t>
            </a:r>
          </a:p>
          <a:p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Download "Git Bash" for Windows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$ brew install git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on Mac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$ </a:t>
            </a:r>
            <a:r>
              <a:rPr lang="en-US" sz="2400" b="1" dirty="0" err="1">
                <a:latin typeface="Consolas"/>
                <a:ea typeface="Calibri" panose="020F0502020204030204"/>
                <a:cs typeface="Calibri" panose="020F0502020204030204"/>
              </a:rPr>
              <a:t>sudo</a:t>
            </a: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 apt-get install</a:t>
            </a:r>
            <a:r>
              <a:rPr lang="en-US" sz="2400" dirty="0">
                <a:latin typeface="Consolas"/>
                <a:ea typeface="Calibri" panose="020F0502020204030204"/>
                <a:cs typeface="Calibri" panose="020F0502020204030204"/>
              </a:rPr>
              <a:t> </a:t>
            </a: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git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or  </a:t>
            </a: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$ yum install git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for Linux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Calibri" panose="020F0502020204030204"/>
              <a:cs typeface="Calibri" panose="020F0502020204030204"/>
            </a:endParaRPr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    Verify Installation:</a:t>
            </a:r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    </a:t>
            </a:r>
            <a:r>
              <a:rPr lang="en-US" sz="2400" b="1" dirty="0">
                <a:latin typeface="Consolas"/>
                <a:ea typeface="Calibri" panose="020F0502020204030204"/>
                <a:cs typeface="Calibri" panose="020F0502020204030204"/>
              </a:rPr>
              <a:t>$ git --version</a:t>
            </a:r>
            <a:endParaRPr lang="en-US" dirty="0"/>
          </a:p>
          <a:p>
            <a:r>
              <a:rPr lang="en-US" sz="2400" dirty="0">
                <a:ea typeface="Calibri" panose="020F0502020204030204"/>
                <a:cs typeface="Calibri" panose="020F0502020204030204"/>
              </a:rPr>
              <a:t>    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A1A1D3A4-C263-E19F-FAA7-859AD5A079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2" y="5881700"/>
            <a:ext cx="4180265" cy="936793"/>
          </a:xfrm>
          <a:prstGeom prst="rect">
            <a:avLst/>
          </a:prstGeom>
        </p:spPr>
      </p:pic>
      <p:pic>
        <p:nvPicPr>
          <p:cNvPr id="6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5BE39D-46C5-8642-EF52-CAEFB16C2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544" y="3525494"/>
            <a:ext cx="4693445" cy="19398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2E6DE84-E9D2-0362-29DB-E0AE812E0C85}"/>
              </a:ext>
            </a:extLst>
          </p:cNvPr>
          <p:cNvSpPr/>
          <p:nvPr/>
        </p:nvSpPr>
        <p:spPr>
          <a:xfrm>
            <a:off x="6094954" y="4139186"/>
            <a:ext cx="1238248" cy="17859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CCD9A-F93B-40F9-44AD-758EA6B1C0DE}"/>
              </a:ext>
            </a:extLst>
          </p:cNvPr>
          <p:cNvSpPr txBox="1"/>
          <p:nvPr/>
        </p:nvSpPr>
        <p:spPr>
          <a:xfrm>
            <a:off x="6250781" y="5649515"/>
            <a:ext cx="50720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Calibri"/>
              </a:rPr>
              <a:t>Install with all the default settings.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48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1090-DD14-6945-E287-303779A4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917AC9-47F5-FEEA-A68A-D392451F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63" y="28456"/>
            <a:ext cx="12092051" cy="6824242"/>
          </a:xfrm>
        </p:spPr>
      </p:pic>
    </p:spTree>
    <p:extLst>
      <p:ext uri="{BB962C8B-B14F-4D97-AF65-F5344CB8AC3E}">
        <p14:creationId xmlns:p14="http://schemas.microsoft.com/office/powerpoint/2010/main" val="41107729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Open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320045"/>
            <a:ext cx="4582613" cy="2410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What is your reaction to this information?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What did you learn?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83483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E93B-1AFF-8862-E807-13527EC8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CB41D5-8383-473C-775D-E66E9D25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16" y="3668579"/>
            <a:ext cx="2741413" cy="274141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B9970-CCE7-3D4B-83F1-9360F9E67342}"/>
              </a:ext>
            </a:extLst>
          </p:cNvPr>
          <p:cNvSpPr txBox="1"/>
          <p:nvPr/>
        </p:nvSpPr>
        <p:spPr>
          <a:xfrm>
            <a:off x="3827861" y="232172"/>
            <a:ext cx="101798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D6713"/>
                </a:solidFill>
                <a:cs typeface="Calibri"/>
              </a:rPr>
              <a:t>Resources</a:t>
            </a:r>
            <a:endParaRPr lang="en-US" sz="8000" dirty="0">
              <a:solidFill>
                <a:srgbClr val="ED671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58AC3-B7E4-7F16-EEEE-93AD7E2F0017}"/>
              </a:ext>
            </a:extLst>
          </p:cNvPr>
          <p:cNvSpPr txBox="1"/>
          <p:nvPr/>
        </p:nvSpPr>
        <p:spPr>
          <a:xfrm>
            <a:off x="3182182" y="1345310"/>
            <a:ext cx="56201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nsolas"/>
                <a:ea typeface="Calibri"/>
                <a:cs typeface="Calibri"/>
              </a:rPr>
              <a:t>$ git checkout resources</a:t>
            </a:r>
            <a:endParaRPr lang="en-US" sz="3200" b="1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88747-7837-2F97-A3E6-5EACDAC288E6}"/>
              </a:ext>
            </a:extLst>
          </p:cNvPr>
          <p:cNvSpPr txBox="1"/>
          <p:nvPr/>
        </p:nvSpPr>
        <p:spPr>
          <a:xfrm>
            <a:off x="939823" y="2041087"/>
            <a:ext cx="5150385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ea typeface="+mn-lt"/>
                <a:cs typeface="+mn-lt"/>
              </a:rPr>
              <a:t>https://git-scm.com</a:t>
            </a:r>
            <a:endParaRPr lang="en-US" sz="2800" u="sng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cs typeface="Calibri" panose="020F0502020204030204"/>
              </a:rPr>
              <a:t>Pro Git</a:t>
            </a: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by Scott Chacon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   and Ben Straub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This PowerPoint</a:t>
            </a:r>
          </a:p>
          <a:p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Helpful links in links.txt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Contact us at </a:t>
            </a:r>
            <a:r>
              <a:rPr lang="en-US" sz="2800" dirty="0" err="1">
                <a:solidFill>
                  <a:schemeClr val="bg1"/>
                </a:solidFill>
                <a:cs typeface="Calibri" panose="020F0502020204030204"/>
              </a:rPr>
              <a:t>dKomplex</a:t>
            </a:r>
            <a:r>
              <a:rPr lang="en-US" sz="2800" dirty="0">
                <a:solidFill>
                  <a:schemeClr val="bg1"/>
                </a:solidFill>
                <a:cs typeface="Calibri" panose="020F0502020204030204"/>
              </a:rPr>
              <a:t> IT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33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FCB6-A115-B499-4340-9A8D9836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6721AB0-22AF-1F83-7F52-83C022EE3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299"/>
            <a:ext cx="12307712" cy="6881753"/>
          </a:xfrm>
        </p:spPr>
      </p:pic>
    </p:spTree>
    <p:extLst>
      <p:ext uri="{BB962C8B-B14F-4D97-AF65-F5344CB8AC3E}">
        <p14:creationId xmlns:p14="http://schemas.microsoft.com/office/powerpoint/2010/main" val="382928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5CC2-1630-2236-2C8F-65243E89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Git 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55D0-A4ED-CEC6-805C-116FC0CE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cs typeface="Calibri"/>
              </a:rPr>
              <a:t>Authored by Linus Torvalds in 2005 to help with development of the Linux Kernel 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+mn-lt"/>
                <a:cs typeface="+mn-lt"/>
              </a:rPr>
              <a:t>Linus Torvalds joked about the naming his tool 'git' which means "unpleasant person" in British slang.</a:t>
            </a:r>
          </a:p>
          <a:p>
            <a:r>
              <a:rPr lang="en-US" sz="2000">
                <a:ea typeface="+mn-lt"/>
                <a:cs typeface="+mn-lt"/>
              </a:rPr>
              <a:t>"I'm an egotistical bastard, and I name all my projects after myself. First 'Linux', now 'git'."</a:t>
            </a:r>
          </a:p>
          <a:p>
            <a:r>
              <a:rPr lang="en-US" sz="2000">
                <a:ea typeface="+mn-lt"/>
                <a:cs typeface="+mn-lt"/>
              </a:rPr>
              <a:t>Previous Version Control tools included Source Code Control System (SCCS) in 1972, CVS in 1986, and Apache Subversion (SVN) in 2000.</a:t>
            </a:r>
          </a:p>
          <a:p>
            <a:r>
              <a:rPr lang="en-US" sz="2000">
                <a:ea typeface="+mn-lt"/>
                <a:cs typeface="+mn-lt"/>
              </a:rPr>
              <a:t>Torvalds created a huge advantage over older tools with his distributed version control model as well as Git's "killer feature"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736C37-40A9-647E-1399-CA90F15B8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BE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1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E93B-1AFF-8862-E807-13527EC8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CB41D5-8383-473C-775D-E66E9D25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16" y="3668579"/>
            <a:ext cx="2741413" cy="274141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B9970-CCE7-3D4B-83F1-9360F9E67342}"/>
              </a:ext>
            </a:extLst>
          </p:cNvPr>
          <p:cNvSpPr txBox="1"/>
          <p:nvPr/>
        </p:nvSpPr>
        <p:spPr>
          <a:xfrm>
            <a:off x="3412936" y="329216"/>
            <a:ext cx="101798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D6713"/>
                </a:solidFill>
                <a:cs typeface="Calibri"/>
              </a:rPr>
              <a:t>2. Git Concepts</a:t>
            </a:r>
            <a:endParaRPr lang="en-US" sz="8000" dirty="0">
              <a:solidFill>
                <a:srgbClr val="ED67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30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177E3-817D-6CA8-8E71-2C083FFE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cs typeface="Calibri Light"/>
              </a:rPr>
              <a:t>What is a Repository?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1D98B-3F6B-BE13-7885-1D7C3EAA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endParaRPr lang="en-US" sz="1800">
              <a:ea typeface="Calibri"/>
              <a:cs typeface="Calibri"/>
            </a:endParaRPr>
          </a:p>
          <a:p>
            <a:r>
              <a:rPr lang="en-US" sz="1800">
                <a:cs typeface="Calibri"/>
              </a:rPr>
              <a:t>A repository is a folder which contains your code.</a:t>
            </a:r>
          </a:p>
          <a:p>
            <a:r>
              <a:rPr lang="en-US" sz="1800">
                <a:ea typeface="Calibri"/>
                <a:cs typeface="Calibri"/>
              </a:rPr>
              <a:t>All Git repositories contain a hidden .git folder where Git stores its data.</a:t>
            </a:r>
          </a:p>
          <a:p>
            <a:r>
              <a:rPr lang="en-US" sz="1800">
                <a:ea typeface="Calibri"/>
                <a:cs typeface="Calibri"/>
              </a:rPr>
              <a:t>If you delete the .git folder it is no longer a Git repository, it is just a folder with code in it.</a:t>
            </a:r>
          </a:p>
          <a:p>
            <a:endParaRPr lang="en-US" sz="1800">
              <a:ea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03B404-7D27-A2CB-2AF7-50BCE7CE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" y="1562151"/>
            <a:ext cx="6184104" cy="25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6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177E3-817D-6CA8-8E71-2C083FFE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Centralized Version Control (outdated)</a:t>
            </a:r>
            <a:endParaRPr lang="en-US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E85D428-4A5F-BE11-4318-9330B9A1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898525"/>
            <a:ext cx="5628018" cy="28280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1D98B-3F6B-BE13-7885-1D7C3EAA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Calibri"/>
                <a:cs typeface="Calibri"/>
              </a:rPr>
              <a:t>A single server contains all the versioned files</a:t>
            </a:r>
            <a:endParaRPr lang="en-US"/>
          </a:p>
          <a:p>
            <a:r>
              <a:rPr lang="en-US" sz="1800">
                <a:ea typeface="Calibri"/>
                <a:cs typeface="Calibri"/>
              </a:rPr>
              <a:t>Clients can check out code from the central repository individually</a:t>
            </a:r>
          </a:p>
          <a:p>
            <a:r>
              <a:rPr lang="en-US" sz="1800">
                <a:ea typeface="Calibri"/>
                <a:cs typeface="Calibri"/>
              </a:rPr>
              <a:t>Becomes problematic if the server goes down or if people work on the same code</a:t>
            </a:r>
          </a:p>
          <a:p>
            <a:r>
              <a:rPr lang="en-US" sz="1800">
                <a:ea typeface="Calibri"/>
                <a:cs typeface="Calibri"/>
              </a:rPr>
              <a:t>Danger of losing all code</a:t>
            </a:r>
          </a:p>
          <a:p>
            <a:r>
              <a:rPr lang="en-US" sz="1800">
                <a:ea typeface="Calibri"/>
                <a:cs typeface="Calibri"/>
              </a:rPr>
              <a:t>Includes CVS and SVN</a:t>
            </a:r>
          </a:p>
          <a:p>
            <a:r>
              <a:rPr lang="en-US" sz="1800">
                <a:ea typeface="Calibri"/>
                <a:cs typeface="Calibri"/>
              </a:rPr>
              <a:t>Has been the industry standard for many years</a:t>
            </a:r>
          </a:p>
          <a:p>
            <a:endParaRPr lang="en-US" sz="1800">
              <a:ea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5045D-FDC2-429B-1725-67CCB9115500}"/>
              </a:ext>
            </a:extLst>
          </p:cNvPr>
          <p:cNvSpPr txBox="1"/>
          <p:nvPr/>
        </p:nvSpPr>
        <p:spPr>
          <a:xfrm>
            <a:off x="800099" y="5743574"/>
            <a:ext cx="3400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1. Chacon, Pro Git, 11.</a:t>
            </a:r>
          </a:p>
        </p:txBody>
      </p:sp>
    </p:spTree>
    <p:extLst>
      <p:ext uri="{BB962C8B-B14F-4D97-AF65-F5344CB8AC3E}">
        <p14:creationId xmlns:p14="http://schemas.microsoft.com/office/powerpoint/2010/main" val="147231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177E3-817D-6CA8-8E71-2C083FFE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Distributed Version Control (current)</a:t>
            </a:r>
            <a:endParaRPr lang="en-US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1D98B-3F6B-BE13-7885-1D7C3EAA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Each computer fully mirrors the central repository hosted by the server</a:t>
            </a:r>
          </a:p>
          <a:p>
            <a:r>
              <a:rPr lang="en-US" sz="1800">
                <a:ea typeface="Calibri"/>
                <a:cs typeface="Calibri"/>
              </a:rPr>
              <a:t>Each clone of the repository contains the project's full history</a:t>
            </a:r>
          </a:p>
          <a:p>
            <a:r>
              <a:rPr lang="en-US" sz="1800">
                <a:ea typeface="Calibri"/>
                <a:cs typeface="Calibri"/>
              </a:rPr>
              <a:t>Every clone is a full backup of the data</a:t>
            </a:r>
          </a:p>
          <a:p>
            <a:r>
              <a:rPr lang="en-US" sz="1800">
                <a:ea typeface="Calibri"/>
                <a:cs typeface="Calibri"/>
              </a:rPr>
              <a:t>Developers can collaborate with various groups simultaneously in the same project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C18846-344E-0910-2FD6-8BD6AACD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49" y="330379"/>
            <a:ext cx="4268888" cy="521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6CDB3-F983-E64E-5067-C4C91FE8C324}"/>
              </a:ext>
            </a:extLst>
          </p:cNvPr>
          <p:cNvSpPr txBox="1"/>
          <p:nvPr/>
        </p:nvSpPr>
        <p:spPr>
          <a:xfrm>
            <a:off x="800099" y="5743574"/>
            <a:ext cx="3400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1. Chacon, Pro Git, 12.</a:t>
            </a:r>
          </a:p>
        </p:txBody>
      </p:sp>
      <p:pic>
        <p:nvPicPr>
          <p:cNvPr id="4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9E89A63-0A71-F2E7-B1DE-AE62519E5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67" y="-45622"/>
            <a:ext cx="1307434" cy="748967"/>
          </a:xfrm>
          <a:prstGeom prst="rect">
            <a:avLst/>
          </a:prstGeom>
        </p:spPr>
      </p:pic>
      <p:pic>
        <p:nvPicPr>
          <p:cNvPr id="6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EBE9E0D-EF6A-3021-D00B-07627EEAF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11" y="1898482"/>
            <a:ext cx="1506956" cy="108785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32FF92-60AC-6607-18C5-987A8D38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885" y="1777624"/>
            <a:ext cx="1949117" cy="12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3BE72-C722-73BC-CA50-5118F238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Git as a Camera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A7F4-6D4B-8A90-B8C7-5DFB71AA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03120" cy="570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How Git sees data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AFEFC3DA-05E0-185B-A30A-C2FB84CB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0" r="1" b="1347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B75DD-BAC3-A3B4-3A83-871E1A0307DD}"/>
              </a:ext>
            </a:extLst>
          </p:cNvPr>
          <p:cNvSpPr txBox="1"/>
          <p:nvPr/>
        </p:nvSpPr>
        <p:spPr>
          <a:xfrm>
            <a:off x="678656" y="3750469"/>
            <a:ext cx="42683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Git stores snapshots of files in your repository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Each snapshot becomes a record of what the files in the repository looked like at one point in time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A Git commit can be thought of as a photograph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2D04098-87C6-3512-A648-8874C5314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86" y="586304"/>
            <a:ext cx="4131128" cy="2846035"/>
          </a:xfrm>
          <a:prstGeom prst="rect">
            <a:avLst/>
          </a:prstGeom>
        </p:spPr>
      </p:pic>
      <p:pic>
        <p:nvPicPr>
          <p:cNvPr id="7" name="Picture 7" descr="A picture containing sky, outdoor, mountain, nature&#10;&#10;Description automatically generated">
            <a:extLst>
              <a:ext uri="{FF2B5EF4-FFF2-40B4-BE49-F238E27FC236}">
                <a16:creationId xmlns:a16="http://schemas.microsoft.com/office/drawing/2014/main" id="{F8661072-393E-6EAF-64DC-1AEC0824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971" y="3670441"/>
            <a:ext cx="4103913" cy="30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3BE72-C722-73BC-CA50-5118F238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Git as a Camera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A7F4-6D4B-8A90-B8C7-5DFB71AA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03120" cy="570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How Git sees data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pic>
        <p:nvPicPr>
          <p:cNvPr id="4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AFEFC3DA-05E0-185B-A30A-C2FB84CB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0" r="1" b="1347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B75DD-BAC3-A3B4-3A83-871E1A0307DD}"/>
              </a:ext>
            </a:extLst>
          </p:cNvPr>
          <p:cNvSpPr txBox="1"/>
          <p:nvPr/>
        </p:nvSpPr>
        <p:spPr>
          <a:xfrm>
            <a:off x="678656" y="3750469"/>
            <a:ext cx="426839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The major difference between Git and other version control tools is how it views changes.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Git sees a series of snapshots of a filesystem.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Git commits can be thought of as a photographic record of the history of the files going back in time.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445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3BE72-C722-73BC-CA50-5118F238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Git as a Camera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A7F4-6D4B-8A90-B8C7-5DFB71AA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03120" cy="570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How Git sees data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B75DD-BAC3-A3B4-3A83-871E1A0307DD}"/>
              </a:ext>
            </a:extLst>
          </p:cNvPr>
          <p:cNvSpPr txBox="1"/>
          <p:nvPr/>
        </p:nvSpPr>
        <p:spPr>
          <a:xfrm>
            <a:off x="678656" y="3750469"/>
            <a:ext cx="42683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Git stores commits as changes to a base version.</a:t>
            </a:r>
          </a:p>
          <a:p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If a file is not changed, git does not store it.</a:t>
            </a:r>
          </a:p>
          <a:p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Only storing changes uses less data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6" name="Picture 6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37CF4D62-1A57-6876-72EA-A83C4ECB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219" y="322388"/>
            <a:ext cx="6039273" cy="2101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C0D251-FA4D-B9C0-BA07-DEE5AF57D1EE}"/>
              </a:ext>
            </a:extLst>
          </p:cNvPr>
          <p:cNvSpPr txBox="1"/>
          <p:nvPr/>
        </p:nvSpPr>
        <p:spPr>
          <a:xfrm>
            <a:off x="5152893" y="5941902"/>
            <a:ext cx="3400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1. Chacon, Pro Git, 14.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9BF9534-413F-4B58-F125-A111DBE7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37" y="2745657"/>
            <a:ext cx="7082589" cy="27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3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E93B-1AFF-8862-E807-13527EC8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CB41D5-8383-473C-775D-E66E9D25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16" y="3668579"/>
            <a:ext cx="2741413" cy="274141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B9970-CCE7-3D4B-83F1-9360F9E67342}"/>
              </a:ext>
            </a:extLst>
          </p:cNvPr>
          <p:cNvSpPr txBox="1"/>
          <p:nvPr/>
        </p:nvSpPr>
        <p:spPr>
          <a:xfrm>
            <a:off x="3363516" y="184547"/>
            <a:ext cx="832246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dirty="0">
                <a:solidFill>
                  <a:srgbClr val="ED6713"/>
                </a:solidFill>
                <a:cs typeface="Calibri"/>
              </a:rPr>
              <a:t>Introduction</a:t>
            </a:r>
            <a:endParaRPr lang="en-US" sz="8000" dirty="0">
              <a:solidFill>
                <a:srgbClr val="ED67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1AFDE-0885-6CC2-D50A-BA8543AF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How Git views changes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7B0E9E-6F8D-B4B4-1FB4-6CBDA231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" y="72412"/>
            <a:ext cx="5539380" cy="619815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5" name="Picture 9" descr="Logo&#10;&#10;Description automatically generated">
            <a:extLst>
              <a:ext uri="{FF2B5EF4-FFF2-40B4-BE49-F238E27FC236}">
                <a16:creationId xmlns:a16="http://schemas.microsoft.com/office/drawing/2014/main" id="{8C8E1D1F-430C-DA96-6239-B34CB59AD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080000">
            <a:off x="574468" y="568858"/>
            <a:ext cx="2077466" cy="1165598"/>
          </a:xfrm>
        </p:spPr>
      </p:pic>
      <p:pic>
        <p:nvPicPr>
          <p:cNvPr id="12" name="Picture 9" descr="Logo&#10;&#10;Description automatically generated">
            <a:extLst>
              <a:ext uri="{FF2B5EF4-FFF2-40B4-BE49-F238E27FC236}">
                <a16:creationId xmlns:a16="http://schemas.microsoft.com/office/drawing/2014/main" id="{B01FA89D-D38A-0961-F601-670B5C35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">
            <a:off x="3179555" y="1126071"/>
            <a:ext cx="2077466" cy="1165598"/>
          </a:xfrm>
          <a:prstGeom prst="rect">
            <a:avLst/>
          </a:prstGeom>
        </p:spPr>
      </p:pic>
      <p:pic>
        <p:nvPicPr>
          <p:cNvPr id="14" name="Picture 15" descr="Icon&#10;&#10;Description automatically generated">
            <a:extLst>
              <a:ext uri="{FF2B5EF4-FFF2-40B4-BE49-F238E27FC236}">
                <a16:creationId xmlns:a16="http://schemas.microsoft.com/office/drawing/2014/main" id="{A43337DA-985C-8B25-315D-1C658D94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5" y="3176587"/>
            <a:ext cx="969170" cy="9810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4F3D12-9195-5D3A-127D-221A1B905375}"/>
              </a:ext>
            </a:extLst>
          </p:cNvPr>
          <p:cNvSpPr txBox="1"/>
          <p:nvPr/>
        </p:nvSpPr>
        <p:spPr>
          <a:xfrm>
            <a:off x="6161483" y="2482452"/>
            <a:ext cx="5339953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Git does not record anything if no changes have been made to a file</a:t>
            </a:r>
          </a:p>
          <a:p>
            <a:endParaRPr lang="en-US" sz="28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 panose="020F0502020204030204"/>
              </a:rPr>
              <a:t>A commit cannot to be made to a file if the file has not changed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483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1AFDE-0885-6CC2-D50A-BA8543AF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How Git views changes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F3D12-9195-5D3A-127D-221A1B905375}"/>
              </a:ext>
            </a:extLst>
          </p:cNvPr>
          <p:cNvSpPr txBox="1"/>
          <p:nvPr/>
        </p:nvSpPr>
        <p:spPr>
          <a:xfrm>
            <a:off x="7554264" y="1802418"/>
            <a:ext cx="3935016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Git will only see the specific changes that were made to a file since the previous version</a:t>
            </a:r>
          </a:p>
          <a:p>
            <a:endParaRPr lang="en-US" sz="24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A Git commit is a snapshot of what has been added and what has been removed from a file</a:t>
            </a:r>
          </a:p>
          <a:p>
            <a:endParaRPr lang="en-US" sz="24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 panose="020F0502020204030204"/>
              </a:rPr>
              <a:t>Changes are compared to the previous commit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13" name="Picture 16" descr="Text&#10;&#10;Description automatically generated">
            <a:extLst>
              <a:ext uri="{FF2B5EF4-FFF2-40B4-BE49-F238E27FC236}">
                <a16:creationId xmlns:a16="http://schemas.microsoft.com/office/drawing/2014/main" id="{59666E60-F8BC-7CE3-C219-FFCBCCD0C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11" y="1420813"/>
            <a:ext cx="7687753" cy="5494337"/>
          </a:xfrm>
        </p:spPr>
      </p:pic>
    </p:spTree>
    <p:extLst>
      <p:ext uri="{BB962C8B-B14F-4D97-AF65-F5344CB8AC3E}">
        <p14:creationId xmlns:p14="http://schemas.microsoft.com/office/powerpoint/2010/main" val="424233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F0E91-6776-494F-F5DB-60B51C71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600">
                <a:cs typeface="Calibri Light"/>
              </a:rPr>
              <a:t>Three Stages of a Commit</a:t>
            </a:r>
            <a:endParaRPr lang="en-US" sz="46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4D2A4F-F3BE-0AF1-456A-372B3EE3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200" b="1">
                <a:ea typeface="+mn-lt"/>
                <a:cs typeface="+mn-lt"/>
              </a:rPr>
              <a:t>Modified</a:t>
            </a:r>
            <a:r>
              <a:rPr lang="en-US" sz="2200">
                <a:ea typeface="+mn-lt"/>
                <a:cs typeface="+mn-lt"/>
              </a:rPr>
              <a:t> means that you have changed the file but have not committed it yet.</a:t>
            </a:r>
            <a:endParaRPr lang="en-US" sz="2200">
              <a:cs typeface="Calibri" panose="020F0502020204030204"/>
            </a:endParaRPr>
          </a:p>
          <a:p>
            <a:r>
              <a:rPr lang="en-US" sz="2200" b="1">
                <a:ea typeface="+mn-lt"/>
                <a:cs typeface="+mn-lt"/>
              </a:rPr>
              <a:t>Staged</a:t>
            </a:r>
            <a:r>
              <a:rPr lang="en-US" sz="2200">
                <a:ea typeface="+mn-lt"/>
                <a:cs typeface="+mn-lt"/>
              </a:rPr>
              <a:t> means that you have marked a modified file in its current version to go into your next commit snapshot.</a:t>
            </a:r>
          </a:p>
          <a:p>
            <a:r>
              <a:rPr lang="en-US" sz="2200" b="1">
                <a:ea typeface="+mn-lt"/>
                <a:cs typeface="+mn-lt"/>
              </a:rPr>
              <a:t>Committed</a:t>
            </a:r>
            <a:r>
              <a:rPr lang="en-US" sz="2200">
                <a:ea typeface="+mn-lt"/>
                <a:cs typeface="+mn-lt"/>
              </a:rPr>
              <a:t> means that the snapshot is stored in Git.</a:t>
            </a: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5D85ADAC-31C2-7F87-67FB-256ACD7D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21847"/>
            <a:ext cx="6903720" cy="3814305"/>
          </a:xfrm>
          <a:prstGeom prst="rect">
            <a:avLst/>
          </a:prstGeom>
        </p:spPr>
      </p:pic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6E292BB-31C3-3308-6992-A224088A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891" y="2403725"/>
            <a:ext cx="1116807" cy="1116807"/>
          </a:xfrm>
          <a:prstGeom prst="rect">
            <a:avLst/>
          </a:prstGeom>
        </p:spPr>
      </p:pic>
      <p:pic>
        <p:nvPicPr>
          <p:cNvPr id="5" name="Picture 6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DBBA9362-4534-D569-778E-DC1FD1C5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738" y="3128961"/>
            <a:ext cx="1212058" cy="1278733"/>
          </a:xfrm>
          <a:prstGeom prst="rect">
            <a:avLst/>
          </a:prstGeom>
        </p:spPr>
      </p:pic>
      <p:pic>
        <p:nvPicPr>
          <p:cNvPr id="9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BD32E476-E1B4-5762-D136-B4797DBDE5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990" r="1" b="13477"/>
          <a:stretch/>
        </p:blipFill>
        <p:spPr>
          <a:xfrm>
            <a:off x="9836076" y="4036227"/>
            <a:ext cx="1128059" cy="113108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90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EA05A-407E-6343-F87B-5FA6D68A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7182" y="372338"/>
            <a:ext cx="7006649" cy="1766093"/>
          </a:xfrm>
        </p:spPr>
        <p:txBody>
          <a:bodyPr>
            <a:normAutofit/>
          </a:bodyPr>
          <a:lstStyle/>
          <a:p>
            <a:r>
              <a:rPr lang="en-US" sz="5400" b="1">
                <a:ea typeface="Calibri Light"/>
                <a:cs typeface="Calibri Light"/>
              </a:rPr>
              <a:t>Git's "Killer Feature"</a:t>
            </a:r>
            <a:endParaRPr lang="en-US" sz="5400" b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9238E19-33D7-CA9A-0DF6-0ED76B66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4" name="Picture 5" descr="A tree with no leaves&#10;&#10;Description automatically generated">
            <a:extLst>
              <a:ext uri="{FF2B5EF4-FFF2-40B4-BE49-F238E27FC236}">
                <a16:creationId xmlns:a16="http://schemas.microsoft.com/office/drawing/2014/main" id="{86A25167-9752-DF82-C0EB-BB94DC12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69" y="1886239"/>
            <a:ext cx="3731418" cy="49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177E3-817D-6CA8-8E71-2C083FFE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ea typeface="Calibri Light"/>
                <a:cs typeface="Calibri Light"/>
              </a:rPr>
              <a:t>Git Branching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51D98B-3F6B-BE13-7885-1D7C3EAA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Git's Branching Model is known as its killer feature</a:t>
            </a:r>
          </a:p>
          <a:p>
            <a:pPr marL="0" indent="0">
              <a:buNone/>
            </a:pP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Calibri"/>
                <a:cs typeface="Calibri"/>
              </a:rPr>
              <a:t>If the changes to a file diverge in different directions, branches are created </a:t>
            </a:r>
          </a:p>
          <a:p>
            <a:pPr marL="0" indent="0">
              <a:buNone/>
            </a:pP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Calibri"/>
                <a:cs typeface="Calibri"/>
              </a:rPr>
              <a:t>The ability to create branches has made Git the most popular version control tool.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A6CDB3-F983-E64E-5067-C4C91FE8C324}"/>
              </a:ext>
            </a:extLst>
          </p:cNvPr>
          <p:cNvSpPr txBox="1"/>
          <p:nvPr/>
        </p:nvSpPr>
        <p:spPr>
          <a:xfrm>
            <a:off x="800099" y="5743574"/>
            <a:ext cx="3400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1. Chacon, Pro Git, 70.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60BBEFC-5428-755D-FF04-299B1327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8" y="2156139"/>
            <a:ext cx="5891841" cy="3252007"/>
          </a:xfrm>
          <a:prstGeom prst="rect">
            <a:avLst/>
          </a:prstGeom>
        </p:spPr>
      </p:pic>
      <p:pic>
        <p:nvPicPr>
          <p:cNvPr id="3" name="Picture 3" descr="A tree with no leaves&#10;&#10;Description automatically generated">
            <a:extLst>
              <a:ext uri="{FF2B5EF4-FFF2-40B4-BE49-F238E27FC236}">
                <a16:creationId xmlns:a16="http://schemas.microsoft.com/office/drawing/2014/main" id="{C58DC01F-5A4B-2966-8DF6-B09D7B91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5103" y="-215215"/>
            <a:ext cx="3040856" cy="40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2EF-C109-07D5-077C-4313DE75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Branching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CAF9-00AB-7314-F521-01290030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When changes diverge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8320-414D-91B9-C638-C1F62CE66697}"/>
              </a:ext>
            </a:extLst>
          </p:cNvPr>
          <p:cNvSpPr txBox="1"/>
          <p:nvPr/>
        </p:nvSpPr>
        <p:spPr>
          <a:xfrm>
            <a:off x="517922" y="3036093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print("Hello, World")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F1E0-C7C1-FE6A-9A0C-116A267FE6D5}"/>
              </a:ext>
            </a:extLst>
          </p:cNvPr>
          <p:cNvSpPr txBox="1"/>
          <p:nvPr/>
        </p:nvSpPr>
        <p:spPr>
          <a:xfrm>
            <a:off x="3149202" y="3036093"/>
            <a:ext cx="2113359" cy="369332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, World")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E74E6-9D2A-45B7-D922-8C506921E5EF}"/>
              </a:ext>
            </a:extLst>
          </p:cNvPr>
          <p:cNvSpPr txBox="1"/>
          <p:nvPr/>
        </p:nvSpPr>
        <p:spPr>
          <a:xfrm>
            <a:off x="5712430" y="2444916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 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2C52-FDA7-CB9E-CA35-9EA2C6B38A4C}"/>
              </a:ext>
            </a:extLst>
          </p:cNvPr>
          <p:cNvSpPr txBox="1"/>
          <p:nvPr/>
        </p:nvSpPr>
        <p:spPr>
          <a:xfrm>
            <a:off x="5768577" y="361949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 </a:t>
            </a:r>
            <a:r>
              <a:rPr lang="en-US">
                <a:highlight>
                  <a:srgbClr val="00FF00"/>
                </a:highlight>
                <a:cs typeface="Calibri"/>
              </a:rPr>
              <a:t>Felicia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CAE69-16EA-6350-438A-4E02213E9557}"/>
              </a:ext>
            </a:extLst>
          </p:cNvPr>
          <p:cNvSpPr txBox="1"/>
          <p:nvPr/>
        </p:nvSpPr>
        <p:spPr>
          <a:xfrm>
            <a:off x="8399859" y="243438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Goodb</a:t>
            </a:r>
            <a:r>
              <a:rPr lang="en-US">
                <a:cs typeface="Calibri"/>
              </a:rPr>
              <a:t>ye")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3F6F0-32D5-8BF0-DC4A-97922EC4EFB6}"/>
              </a:ext>
            </a:extLst>
          </p:cNvPr>
          <p:cNvSpPr txBox="1"/>
          <p:nvPr/>
        </p:nvSpPr>
        <p:spPr>
          <a:xfrm>
            <a:off x="8423922" y="1375735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</a:t>
            </a:r>
            <a:r>
              <a:rPr lang="en-US">
                <a:highlight>
                  <a:srgbClr val="00FF00"/>
                </a:highlight>
                <a:cs typeface="Calibri"/>
              </a:rPr>
              <a:t>gone</a:t>
            </a:r>
            <a:r>
              <a:rPr lang="en-US">
                <a:cs typeface="Calibri"/>
              </a:rPr>
              <a:t>")</a:t>
            </a:r>
          </a:p>
        </p:txBody>
      </p:sp>
      <p:pic>
        <p:nvPicPr>
          <p:cNvPr id="18" name="Picture 3" descr="A tree with no leaves&#10;&#10;Description automatically generated">
            <a:extLst>
              <a:ext uri="{FF2B5EF4-FFF2-40B4-BE49-F238E27FC236}">
                <a16:creationId xmlns:a16="http://schemas.microsoft.com/office/drawing/2014/main" id="{88671C20-18EB-64CA-FEEA-BFB1F318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3336" y="3161648"/>
            <a:ext cx="2399172" cy="31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4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2EF-C109-07D5-077C-4313DE75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Branching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CAF9-00AB-7314-F521-01290030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When changes diverge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All commits have a parent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8320-414D-91B9-C638-C1F62CE66697}"/>
              </a:ext>
            </a:extLst>
          </p:cNvPr>
          <p:cNvSpPr txBox="1"/>
          <p:nvPr/>
        </p:nvSpPr>
        <p:spPr>
          <a:xfrm>
            <a:off x="517922" y="3036093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print("Hello, World")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F1E0-C7C1-FE6A-9A0C-116A267FE6D5}"/>
              </a:ext>
            </a:extLst>
          </p:cNvPr>
          <p:cNvSpPr txBox="1"/>
          <p:nvPr/>
        </p:nvSpPr>
        <p:spPr>
          <a:xfrm>
            <a:off x="3149202" y="3036093"/>
            <a:ext cx="2113359" cy="369332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, World")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E74E6-9D2A-45B7-D922-8C506921E5EF}"/>
              </a:ext>
            </a:extLst>
          </p:cNvPr>
          <p:cNvSpPr txBox="1"/>
          <p:nvPr/>
        </p:nvSpPr>
        <p:spPr>
          <a:xfrm>
            <a:off x="5712430" y="2444916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 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2C52-FDA7-CB9E-CA35-9EA2C6B38A4C}"/>
              </a:ext>
            </a:extLst>
          </p:cNvPr>
          <p:cNvSpPr txBox="1"/>
          <p:nvPr/>
        </p:nvSpPr>
        <p:spPr>
          <a:xfrm>
            <a:off x="5768577" y="361949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 </a:t>
            </a:r>
            <a:r>
              <a:rPr lang="en-US">
                <a:highlight>
                  <a:srgbClr val="00FF00"/>
                </a:highlight>
                <a:cs typeface="Calibri"/>
              </a:rPr>
              <a:t>Felicia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CAE69-16EA-6350-438A-4E02213E9557}"/>
              </a:ext>
            </a:extLst>
          </p:cNvPr>
          <p:cNvSpPr txBox="1"/>
          <p:nvPr/>
        </p:nvSpPr>
        <p:spPr>
          <a:xfrm>
            <a:off x="8399859" y="243438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Goodb</a:t>
            </a:r>
            <a:r>
              <a:rPr lang="en-US">
                <a:cs typeface="Calibri"/>
              </a:rPr>
              <a:t>ye")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3F6F0-32D5-8BF0-DC4A-97922EC4EFB6}"/>
              </a:ext>
            </a:extLst>
          </p:cNvPr>
          <p:cNvSpPr txBox="1"/>
          <p:nvPr/>
        </p:nvSpPr>
        <p:spPr>
          <a:xfrm>
            <a:off x="8423922" y="1375735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</a:t>
            </a:r>
            <a:r>
              <a:rPr lang="en-US">
                <a:highlight>
                  <a:srgbClr val="00FF00"/>
                </a:highlight>
                <a:cs typeface="Calibri"/>
              </a:rPr>
              <a:t>gone</a:t>
            </a:r>
            <a:r>
              <a:rPr lang="en-US">
                <a:cs typeface="Calibri"/>
              </a:rPr>
              <a:t>")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B6E53D-CCA8-C5EA-7404-C2987A81DADE}"/>
              </a:ext>
            </a:extLst>
          </p:cNvPr>
          <p:cNvCxnSpPr/>
          <p:nvPr/>
        </p:nvCxnSpPr>
        <p:spPr>
          <a:xfrm flipH="1" flipV="1">
            <a:off x="2751471" y="3219451"/>
            <a:ext cx="396040" cy="2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EC79B-0C77-62C2-A1D4-C53DAC29DC1D}"/>
              </a:ext>
            </a:extLst>
          </p:cNvPr>
          <p:cNvCxnSpPr>
            <a:cxnSpLocks/>
          </p:cNvCxnSpPr>
          <p:nvPr/>
        </p:nvCxnSpPr>
        <p:spPr>
          <a:xfrm flipH="1">
            <a:off x="5378617" y="2808497"/>
            <a:ext cx="355935" cy="192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4690C1-2D59-2171-84C3-1A28965FA0D1}"/>
              </a:ext>
            </a:extLst>
          </p:cNvPr>
          <p:cNvCxnSpPr>
            <a:cxnSpLocks/>
          </p:cNvCxnSpPr>
          <p:nvPr/>
        </p:nvCxnSpPr>
        <p:spPr>
          <a:xfrm flipH="1" flipV="1">
            <a:off x="5363327" y="3481137"/>
            <a:ext cx="396040" cy="14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27254-A60C-E3A2-889A-4D88B0558368}"/>
              </a:ext>
            </a:extLst>
          </p:cNvPr>
          <p:cNvCxnSpPr>
            <a:cxnSpLocks/>
          </p:cNvCxnSpPr>
          <p:nvPr/>
        </p:nvCxnSpPr>
        <p:spPr>
          <a:xfrm flipH="1" flipV="1">
            <a:off x="7961395" y="2600199"/>
            <a:ext cx="428124" cy="15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1C5B1C-76B6-061E-69B9-AE3AF9933B31}"/>
              </a:ext>
            </a:extLst>
          </p:cNvPr>
          <p:cNvCxnSpPr>
            <a:cxnSpLocks/>
          </p:cNvCxnSpPr>
          <p:nvPr/>
        </p:nvCxnSpPr>
        <p:spPr>
          <a:xfrm flipH="1">
            <a:off x="7889207" y="1741696"/>
            <a:ext cx="540418" cy="665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3" descr="A tree with no leaves&#10;&#10;Description automatically generated">
            <a:extLst>
              <a:ext uri="{FF2B5EF4-FFF2-40B4-BE49-F238E27FC236}">
                <a16:creationId xmlns:a16="http://schemas.microsoft.com/office/drawing/2014/main" id="{88671C20-18EB-64CA-FEEA-BFB1F318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3336" y="3161648"/>
            <a:ext cx="2399172" cy="31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9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2EF-C109-07D5-077C-4313DE75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Branching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CAF9-00AB-7314-F521-01290030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When changes diverge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8320-414D-91B9-C638-C1F62CE66697}"/>
              </a:ext>
            </a:extLst>
          </p:cNvPr>
          <p:cNvSpPr txBox="1"/>
          <p:nvPr/>
        </p:nvSpPr>
        <p:spPr>
          <a:xfrm>
            <a:off x="517922" y="3036093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print("Hello, World")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AF1E0-C7C1-FE6A-9A0C-116A267FE6D5}"/>
              </a:ext>
            </a:extLst>
          </p:cNvPr>
          <p:cNvSpPr txBox="1"/>
          <p:nvPr/>
        </p:nvSpPr>
        <p:spPr>
          <a:xfrm>
            <a:off x="3149202" y="3036093"/>
            <a:ext cx="2113359" cy="369332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, World")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E74E6-9D2A-45B7-D922-8C506921E5EF}"/>
              </a:ext>
            </a:extLst>
          </p:cNvPr>
          <p:cNvSpPr txBox="1"/>
          <p:nvPr/>
        </p:nvSpPr>
        <p:spPr>
          <a:xfrm>
            <a:off x="5712430" y="2444916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 </a:t>
            </a:r>
            <a:r>
              <a:rPr lang="en-US">
                <a:highlight>
                  <a:srgbClr val="00FF00"/>
                </a:highlight>
                <a:cs typeface="Calibri"/>
              </a:rPr>
              <a:t>Bye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B2C52-FDA7-CB9E-CA35-9EA2C6B38A4C}"/>
              </a:ext>
            </a:extLst>
          </p:cNvPr>
          <p:cNvSpPr txBox="1"/>
          <p:nvPr/>
        </p:nvSpPr>
        <p:spPr>
          <a:xfrm>
            <a:off x="5768577" y="361949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print("Bye, </a:t>
            </a:r>
            <a:r>
              <a:rPr lang="en-US">
                <a:highlight>
                  <a:srgbClr val="00FF00"/>
                </a:highlight>
                <a:cs typeface="Calibri"/>
              </a:rPr>
              <a:t>Felicia</a:t>
            </a:r>
            <a:r>
              <a:rPr lang="en-US">
                <a:cs typeface="Calibri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CAE69-16EA-6350-438A-4E02213E9557}"/>
              </a:ext>
            </a:extLst>
          </p:cNvPr>
          <p:cNvSpPr txBox="1"/>
          <p:nvPr/>
        </p:nvSpPr>
        <p:spPr>
          <a:xfrm>
            <a:off x="8399859" y="2434389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</a:t>
            </a:r>
            <a:r>
              <a:rPr lang="en-US">
                <a:highlight>
                  <a:srgbClr val="00FF00"/>
                </a:highlight>
                <a:cs typeface="Calibri"/>
              </a:rPr>
              <a:t>Goodb</a:t>
            </a:r>
            <a:r>
              <a:rPr lang="en-US">
                <a:cs typeface="Calibri"/>
              </a:rPr>
              <a:t>ye")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13F6F0-32D5-8BF0-DC4A-97922EC4EFB6}"/>
              </a:ext>
            </a:extLst>
          </p:cNvPr>
          <p:cNvSpPr txBox="1"/>
          <p:nvPr/>
        </p:nvSpPr>
        <p:spPr>
          <a:xfrm>
            <a:off x="8423922" y="1375735"/>
            <a:ext cx="2113359" cy="381238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print("By</a:t>
            </a:r>
            <a:r>
              <a:rPr lang="en-US">
                <a:highlight>
                  <a:srgbClr val="00FF00"/>
                </a:highlight>
                <a:cs typeface="Calibri"/>
              </a:rPr>
              <a:t>gone</a:t>
            </a:r>
            <a:r>
              <a:rPr lang="en-US">
                <a:cs typeface="Calibri"/>
              </a:rPr>
              <a:t>")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B6E53D-CCA8-C5EA-7404-C2987A81DADE}"/>
              </a:ext>
            </a:extLst>
          </p:cNvPr>
          <p:cNvCxnSpPr/>
          <p:nvPr/>
        </p:nvCxnSpPr>
        <p:spPr>
          <a:xfrm flipH="1" flipV="1">
            <a:off x="2751471" y="3219451"/>
            <a:ext cx="396040" cy="2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7EC79B-0C77-62C2-A1D4-C53DAC29DC1D}"/>
              </a:ext>
            </a:extLst>
          </p:cNvPr>
          <p:cNvCxnSpPr>
            <a:cxnSpLocks/>
          </p:cNvCxnSpPr>
          <p:nvPr/>
        </p:nvCxnSpPr>
        <p:spPr>
          <a:xfrm flipH="1">
            <a:off x="5378617" y="2808497"/>
            <a:ext cx="355935" cy="192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4690C1-2D59-2171-84C3-1A28965FA0D1}"/>
              </a:ext>
            </a:extLst>
          </p:cNvPr>
          <p:cNvCxnSpPr>
            <a:cxnSpLocks/>
          </p:cNvCxnSpPr>
          <p:nvPr/>
        </p:nvCxnSpPr>
        <p:spPr>
          <a:xfrm flipH="1" flipV="1">
            <a:off x="5363327" y="3481137"/>
            <a:ext cx="396040" cy="14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327254-A60C-E3A2-889A-4D88B0558368}"/>
              </a:ext>
            </a:extLst>
          </p:cNvPr>
          <p:cNvCxnSpPr>
            <a:cxnSpLocks/>
          </p:cNvCxnSpPr>
          <p:nvPr/>
        </p:nvCxnSpPr>
        <p:spPr>
          <a:xfrm flipH="1" flipV="1">
            <a:off x="7961395" y="2600199"/>
            <a:ext cx="428124" cy="15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1C5B1C-76B6-061E-69B9-AE3AF9933B31}"/>
              </a:ext>
            </a:extLst>
          </p:cNvPr>
          <p:cNvCxnSpPr>
            <a:cxnSpLocks/>
          </p:cNvCxnSpPr>
          <p:nvPr/>
        </p:nvCxnSpPr>
        <p:spPr>
          <a:xfrm flipH="1">
            <a:off x="7889207" y="1741696"/>
            <a:ext cx="540418" cy="665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3" descr="A tree with no leaves&#10;&#10;Description automatically generated">
            <a:extLst>
              <a:ext uri="{FF2B5EF4-FFF2-40B4-BE49-F238E27FC236}">
                <a16:creationId xmlns:a16="http://schemas.microsoft.com/office/drawing/2014/main" id="{88671C20-18EB-64CA-FEEA-BFB1F318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3336" y="3161648"/>
            <a:ext cx="2399172" cy="31877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EB6BCB-5C19-DC4B-0B78-110904112719}"/>
              </a:ext>
            </a:extLst>
          </p:cNvPr>
          <p:cNvSpPr txBox="1"/>
          <p:nvPr/>
        </p:nvSpPr>
        <p:spPr>
          <a:xfrm>
            <a:off x="822157" y="2574758"/>
            <a:ext cx="1495925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Main Branch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F85B3-2F91-4BE4-B638-D87B0246A805}"/>
              </a:ext>
            </a:extLst>
          </p:cNvPr>
          <p:cNvSpPr txBox="1"/>
          <p:nvPr/>
        </p:nvSpPr>
        <p:spPr>
          <a:xfrm>
            <a:off x="3420977" y="2574757"/>
            <a:ext cx="1495925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Main Branch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B3EE6-8A79-DAE1-76FA-FB9F8C40F0D2}"/>
              </a:ext>
            </a:extLst>
          </p:cNvPr>
          <p:cNvSpPr txBox="1"/>
          <p:nvPr/>
        </p:nvSpPr>
        <p:spPr>
          <a:xfrm>
            <a:off x="5971672" y="3176337"/>
            <a:ext cx="1704472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Felicia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71158-C45E-1BBF-DC73-B56659A7A667}"/>
              </a:ext>
            </a:extLst>
          </p:cNvPr>
          <p:cNvSpPr txBox="1"/>
          <p:nvPr/>
        </p:nvSpPr>
        <p:spPr>
          <a:xfrm>
            <a:off x="5771146" y="1981198"/>
            <a:ext cx="1856872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Bye 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C4CF49-B61B-509B-08EF-22A3D0C481EF}"/>
              </a:ext>
            </a:extLst>
          </p:cNvPr>
          <p:cNvSpPr txBox="1"/>
          <p:nvPr/>
        </p:nvSpPr>
        <p:spPr>
          <a:xfrm>
            <a:off x="8530387" y="1981197"/>
            <a:ext cx="1856872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Bye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29E85-BDCE-F4BB-FABA-3AAD2E9575D0}"/>
              </a:ext>
            </a:extLst>
          </p:cNvPr>
          <p:cNvSpPr txBox="1"/>
          <p:nvPr/>
        </p:nvSpPr>
        <p:spPr>
          <a:xfrm>
            <a:off x="8530387" y="874292"/>
            <a:ext cx="1856872" cy="400110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cs typeface="Calibri"/>
              </a:rPr>
              <a:t>Word Branch</a:t>
            </a:r>
          </a:p>
        </p:txBody>
      </p:sp>
    </p:spTree>
    <p:extLst>
      <p:ext uri="{BB962C8B-B14F-4D97-AF65-F5344CB8AC3E}">
        <p14:creationId xmlns:p14="http://schemas.microsoft.com/office/powerpoint/2010/main" val="1411431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02EF-C109-07D5-077C-4313DE75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Git Branching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CAF9-00AB-7314-F521-01290030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When changes diverge</a:t>
            </a:r>
          </a:p>
        </p:txBody>
      </p:sp>
      <p:pic>
        <p:nvPicPr>
          <p:cNvPr id="11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FABD6606-55E1-4CE5-AD24-BCA94DE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7A8EA8-1763-4B0A-AA05-C11AA7152C04}"/>
              </a:ext>
            </a:extLst>
          </p:cNvPr>
          <p:cNvSpPr txBox="1"/>
          <p:nvPr/>
        </p:nvSpPr>
        <p:spPr>
          <a:xfrm>
            <a:off x="794083" y="2574758"/>
            <a:ext cx="454793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The first branch of the repository is called the Main Branch or the Master Branch</a:t>
            </a:r>
          </a:p>
          <a:p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Many repositories only have Main Branch</a:t>
            </a:r>
          </a:p>
          <a:p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The Main Branch can be thought of as the tree trunk of the repository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The Git repository is also referred to as the working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E4D32F-10ED-A17F-DBF2-776F39B0E0BE}"/>
              </a:ext>
            </a:extLst>
          </p:cNvPr>
          <p:cNvSpPr txBox="1"/>
          <p:nvPr/>
        </p:nvSpPr>
        <p:spPr>
          <a:xfrm>
            <a:off x="7680157" y="3761874"/>
            <a:ext cx="17044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Main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6ED72-DB3C-F8CE-4D9F-FAD5BC73A356}"/>
              </a:ext>
            </a:extLst>
          </p:cNvPr>
          <p:cNvSpPr txBox="1"/>
          <p:nvPr/>
        </p:nvSpPr>
        <p:spPr>
          <a:xfrm>
            <a:off x="4375482" y="312820"/>
            <a:ext cx="30760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Development Branch</a:t>
            </a:r>
          </a:p>
        </p:txBody>
      </p:sp>
    </p:spTree>
    <p:extLst>
      <p:ext uri="{BB962C8B-B14F-4D97-AF65-F5344CB8AC3E}">
        <p14:creationId xmlns:p14="http://schemas.microsoft.com/office/powerpoint/2010/main" val="343759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DA6B84A9-B757-50A1-ACD9-24E2D1A14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0" r="1" b="13477"/>
          <a:stretch/>
        </p:blipFill>
        <p:spPr>
          <a:xfrm>
            <a:off x="5368144" y="9"/>
            <a:ext cx="6878776" cy="685799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F0E91-6776-494F-F5DB-60B51C71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57" y="639520"/>
            <a:ext cx="2739190" cy="1598757"/>
          </a:xfrm>
        </p:spPr>
        <p:txBody>
          <a:bodyPr anchor="b">
            <a:normAutofit fontScale="90000"/>
          </a:bodyPr>
          <a:lstStyle/>
          <a:p>
            <a:r>
              <a:rPr lang="en-US" sz="4600" dirty="0">
                <a:cs typeface="Calibri Light"/>
              </a:rPr>
              <a:t>What does a commit look like?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4D2A4F-F3BE-0AF1-456A-372B3EE34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57" y="2807208"/>
            <a:ext cx="3324727" cy="996376"/>
          </a:xfrm>
        </p:spPr>
        <p:txBody>
          <a:bodyPr anchor="t">
            <a:normAutofit/>
          </a:bodyPr>
          <a:lstStyle/>
          <a:p>
            <a:r>
              <a:rPr lang="en-US" sz="2200" b="1" dirty="0">
                <a:cs typeface="Calibri" panose="020F0502020204030204"/>
              </a:rPr>
              <a:t>Commit Hash:</a:t>
            </a:r>
            <a:r>
              <a:rPr lang="en-US" sz="2200" dirty="0">
                <a:cs typeface="Calibri" panose="020F0502020204030204"/>
              </a:rPr>
              <a:t> a unique ID for the commit</a:t>
            </a:r>
            <a:endParaRPr lang="en-US" sz="2200" b="1" dirty="0">
              <a:cs typeface="Calibri" panose="020F0502020204030204"/>
            </a:endParaRPr>
          </a:p>
          <a:p>
            <a:endParaRPr lang="en-US" sz="2200">
              <a:cs typeface="Calibri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F223C7E-9553-43A7-1234-907D87AD92EF}"/>
              </a:ext>
            </a:extLst>
          </p:cNvPr>
          <p:cNvSpPr txBox="1">
            <a:spLocks/>
          </p:cNvSpPr>
          <p:nvPr/>
        </p:nvSpPr>
        <p:spPr>
          <a:xfrm>
            <a:off x="646978" y="3585250"/>
            <a:ext cx="3324727" cy="996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cs typeface="Calibri" panose="020F0502020204030204"/>
              </a:rPr>
              <a:t>Branch of Commit:</a:t>
            </a:r>
            <a:r>
              <a:rPr lang="en-US" sz="2200" dirty="0">
                <a:cs typeface="Calibri" panose="020F0502020204030204"/>
              </a:rPr>
              <a:t> name of the branch the commit was made on</a:t>
            </a:r>
          </a:p>
          <a:p>
            <a:endParaRPr lang="en-US" sz="2200">
              <a:cs typeface="Calibri"/>
            </a:endParaRP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1583205-8521-55FD-F56A-38FBBCD01CCE}"/>
              </a:ext>
            </a:extLst>
          </p:cNvPr>
          <p:cNvSpPr txBox="1">
            <a:spLocks/>
          </p:cNvSpPr>
          <p:nvPr/>
        </p:nvSpPr>
        <p:spPr>
          <a:xfrm>
            <a:off x="614894" y="4515692"/>
            <a:ext cx="3324727" cy="99637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cs typeface="Calibri" panose="020F0502020204030204"/>
              </a:rPr>
              <a:t>Author of Commit:</a:t>
            </a:r>
            <a:r>
              <a:rPr lang="en-US" sz="2200" dirty="0">
                <a:cs typeface="Calibri" panose="020F0502020204030204"/>
              </a:rPr>
              <a:t> name and email of who made the commit</a:t>
            </a:r>
          </a:p>
          <a:p>
            <a:endParaRPr lang="en-US" sz="2200">
              <a:cs typeface="Calibri"/>
            </a:endParaRPr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9D8108BC-DF2B-4770-500A-10C14A5E73AE}"/>
              </a:ext>
            </a:extLst>
          </p:cNvPr>
          <p:cNvSpPr/>
          <p:nvPr/>
        </p:nvSpPr>
        <p:spPr>
          <a:xfrm>
            <a:off x="6096250" y="2235218"/>
            <a:ext cx="4196218" cy="197284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cs typeface="Calibri"/>
              </a:rPr>
              <a:t>Commit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2C6B465-0BD2-4B06-4802-2C2D6C8D35F7}"/>
              </a:ext>
            </a:extLst>
          </p:cNvPr>
          <p:cNvSpPr txBox="1">
            <a:spLocks/>
          </p:cNvSpPr>
          <p:nvPr/>
        </p:nvSpPr>
        <p:spPr>
          <a:xfrm>
            <a:off x="630936" y="5414050"/>
            <a:ext cx="3276601" cy="651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cs typeface="Calibri" panose="020F0502020204030204"/>
              </a:rPr>
              <a:t>Date of Commit</a:t>
            </a:r>
          </a:p>
          <a:p>
            <a:endParaRPr lang="en-US" sz="2200">
              <a:cs typeface="Calibri"/>
            </a:endParaRP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AB5665F-5143-738D-4B63-23984385F4CD}"/>
              </a:ext>
            </a:extLst>
          </p:cNvPr>
          <p:cNvSpPr txBox="1">
            <a:spLocks/>
          </p:cNvSpPr>
          <p:nvPr/>
        </p:nvSpPr>
        <p:spPr>
          <a:xfrm>
            <a:off x="630936" y="5919376"/>
            <a:ext cx="3324727" cy="996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cs typeface="Calibri" panose="020F0502020204030204"/>
              </a:rPr>
              <a:t>Commit Message </a:t>
            </a:r>
          </a:p>
          <a:p>
            <a:endParaRPr lang="en-US" sz="22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0C910-3F9C-A1FA-ACFD-ADFFC75327E9}"/>
              </a:ext>
            </a:extLst>
          </p:cNvPr>
          <p:cNvSpPr txBox="1"/>
          <p:nvPr/>
        </p:nvSpPr>
        <p:spPr>
          <a:xfrm>
            <a:off x="4208231" y="2150015"/>
            <a:ext cx="7407439" cy="230832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commit a0ef04228302e8c311f0dcb504b3802e93e4ea82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en-US" sz="2400" dirty="0">
                <a:solidFill>
                  <a:schemeClr val="accent5"/>
                </a:solidFill>
                <a:ea typeface="+mn-lt"/>
                <a:cs typeface="+mn-lt"/>
              </a:rPr>
              <a:t>HEAD -&gt;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,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origin/development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)</a:t>
            </a:r>
            <a:endParaRPr lang="en-US" sz="2400" dirty="0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Author: Ben Wilson &lt;ben.wilson@dkomplex.com&gt;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Date:   Tue Feb 8 17:44:18 2022 -0800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  Refactor API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2" grpId="0" animBg="1"/>
      <p:bldP spid="16" grpId="0"/>
      <p:bldP spid="18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Version Control Presentation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Presented By:</a:t>
            </a:r>
          </a:p>
          <a:p>
            <a:r>
              <a:rPr lang="en-US">
                <a:solidFill>
                  <a:srgbClr val="FFFFFF"/>
                </a:solidFill>
              </a:rPr>
              <a:t>Ben Wilson, Azure DevOps Engineer / Admin</a:t>
            </a:r>
          </a:p>
          <a:p>
            <a:r>
              <a:rPr lang="en-US">
                <a:solidFill>
                  <a:srgbClr val="FFFFFF"/>
                </a:solidFill>
              </a:rPr>
              <a:t>dKomplex 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6915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688875" cy="1849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cs typeface="Calibri"/>
              </a:rPr>
              <a:t>What percentage of professional developers use Git?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8DA1E-9016-9A2B-B517-2ED06446E001}"/>
              </a:ext>
            </a:extLst>
          </p:cNvPr>
          <p:cNvSpPr txBox="1"/>
          <p:nvPr/>
        </p:nvSpPr>
        <p:spPr>
          <a:xfrm>
            <a:off x="5886450" y="4400550"/>
            <a:ext cx="568660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Answer: About 97% of professional developers use Git.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133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688875" cy="1849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2.   How do most professional developers interact with Git?</a:t>
            </a:r>
            <a:endParaRPr lang="en-US"/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8DA1E-9016-9A2B-B517-2ED06446E001}"/>
              </a:ext>
            </a:extLst>
          </p:cNvPr>
          <p:cNvSpPr txBox="1"/>
          <p:nvPr/>
        </p:nvSpPr>
        <p:spPr>
          <a:xfrm>
            <a:off x="5886450" y="4400550"/>
            <a:ext cx="568660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Answer: Most professional developers use Git on the command line.</a:t>
            </a:r>
          </a:p>
        </p:txBody>
      </p:sp>
    </p:spTree>
    <p:extLst>
      <p:ext uri="{BB962C8B-B14F-4D97-AF65-F5344CB8AC3E}">
        <p14:creationId xmlns:p14="http://schemas.microsoft.com/office/powerpoint/2010/main" val="26502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3. Who was the original author of Git?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BF169-928F-1A73-E8CC-95D50B9BAF76}"/>
              </a:ext>
            </a:extLst>
          </p:cNvPr>
          <p:cNvSpPr txBox="1"/>
          <p:nvPr/>
        </p:nvSpPr>
        <p:spPr>
          <a:xfrm>
            <a:off x="5857874" y="4286250"/>
            <a:ext cx="52292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Answer: Linus Torvalds originally authored Git in 2005.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131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4. What is the difference between centralized and distributed version control?</a:t>
            </a:r>
            <a:endParaRPr lang="en-US"/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966AD-7017-516C-B8DB-6995F6133AF3}"/>
              </a:ext>
            </a:extLst>
          </p:cNvPr>
          <p:cNvSpPr txBox="1"/>
          <p:nvPr/>
        </p:nvSpPr>
        <p:spPr>
          <a:xfrm>
            <a:off x="5915024" y="4629150"/>
            <a:ext cx="5114925" cy="1428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D5478-8D61-F48F-19C0-2F04430D21EE}"/>
              </a:ext>
            </a:extLst>
          </p:cNvPr>
          <p:cNvSpPr txBox="1"/>
          <p:nvPr/>
        </p:nvSpPr>
        <p:spPr>
          <a:xfrm>
            <a:off x="5900467" y="4225866"/>
            <a:ext cx="5443807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Answer: With distributed version control each repository fully mirrors the central repository hosted by the server.</a:t>
            </a:r>
          </a:p>
        </p:txBody>
      </p:sp>
    </p:spTree>
    <p:extLst>
      <p:ext uri="{BB962C8B-B14F-4D97-AF65-F5344CB8AC3E}">
        <p14:creationId xmlns:p14="http://schemas.microsoft.com/office/powerpoint/2010/main" val="3272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5. How does Git see data?</a:t>
            </a:r>
            <a:endParaRPr lang="en-US"/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446CF-E8C2-EA2B-E9C5-F5BC42E4A7CD}"/>
              </a:ext>
            </a:extLst>
          </p:cNvPr>
          <p:cNvSpPr txBox="1"/>
          <p:nvPr/>
        </p:nvSpPr>
        <p:spPr>
          <a:xfrm>
            <a:off x="5900107" y="3954851"/>
            <a:ext cx="482917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Answer: Git sees a series of snapshots of a filesystem.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197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20" y="1948157"/>
            <a:ext cx="4433767" cy="4138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6. What are the three stages of a commit?</a:t>
            </a:r>
            <a:endParaRPr lang="en-US" dirty="0"/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446CF-E8C2-EA2B-E9C5-F5BC42E4A7CD}"/>
              </a:ext>
            </a:extLst>
          </p:cNvPr>
          <p:cNvSpPr txBox="1"/>
          <p:nvPr/>
        </p:nvSpPr>
        <p:spPr>
          <a:xfrm>
            <a:off x="5782178" y="3274494"/>
            <a:ext cx="482917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Answer: </a:t>
            </a:r>
            <a:endParaRPr lang="en-US" sz="280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1. Modified</a:t>
            </a:r>
          </a:p>
          <a:p>
            <a:r>
              <a:rPr lang="en-US" sz="2800" dirty="0">
                <a:cs typeface="Calibri"/>
              </a:rPr>
              <a:t>2. Staged </a:t>
            </a:r>
          </a:p>
          <a:p>
            <a:r>
              <a:rPr lang="en-US" sz="2800" dirty="0">
                <a:cs typeface="Calibri"/>
              </a:rPr>
              <a:t>3. Committed</a:t>
            </a:r>
          </a:p>
        </p:txBody>
      </p:sp>
    </p:spTree>
    <p:extLst>
      <p:ext uri="{BB962C8B-B14F-4D97-AF65-F5344CB8AC3E}">
        <p14:creationId xmlns:p14="http://schemas.microsoft.com/office/powerpoint/2010/main" val="30192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D9D5-ADF1-C580-4488-68F1E16A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Pop Quiz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074A58-EBB1-BCF2-DB9A-AE903DDF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7BDF6-B5D6-BB54-2406-4158CB8D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7. What is Git's killer feature?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D80FE-35FA-4076-CA0E-6E27C46EF56E}"/>
              </a:ext>
            </a:extLst>
          </p:cNvPr>
          <p:cNvSpPr txBox="1"/>
          <p:nvPr/>
        </p:nvSpPr>
        <p:spPr>
          <a:xfrm>
            <a:off x="5888127" y="3962760"/>
            <a:ext cx="458937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Answer: The branching model is known as Git's killer feature.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404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E93B-1AFF-8862-E807-13527EC8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CB41D5-8383-473C-775D-E66E9D25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16" y="3668579"/>
            <a:ext cx="2741413" cy="274141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B9970-CCE7-3D4B-83F1-9360F9E67342}"/>
              </a:ext>
            </a:extLst>
          </p:cNvPr>
          <p:cNvSpPr txBox="1"/>
          <p:nvPr/>
        </p:nvSpPr>
        <p:spPr>
          <a:xfrm>
            <a:off x="2219539" y="300674"/>
            <a:ext cx="101798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D6713"/>
                </a:solidFill>
                <a:cs typeface="Calibri"/>
              </a:rPr>
              <a:t>3. Making Commits</a:t>
            </a:r>
            <a:endParaRPr lang="en-US" sz="8000" dirty="0">
              <a:solidFill>
                <a:srgbClr val="ED67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33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 Light"/>
                <a:cs typeface="Calibri Light"/>
              </a:rPr>
              <a:t>Hands On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Git on the command line</a:t>
            </a:r>
          </a:p>
          <a:p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What are some common Git commands?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1798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Group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0464" y="3361798"/>
            <a:ext cx="3517901" cy="2305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Write down all the git commands that you know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6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70F8B31-41C9-D789-939F-70F8C3DB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5BD0AA0-B038-17D3-5FDB-449478A7B17C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Two minutes</a:t>
            </a:r>
          </a:p>
        </p:txBody>
      </p:sp>
    </p:spTree>
    <p:extLst>
      <p:ext uri="{BB962C8B-B14F-4D97-AF65-F5344CB8AC3E}">
        <p14:creationId xmlns:p14="http://schemas.microsoft.com/office/powerpoint/2010/main" val="112292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58A9ACA-28F3-439B-ABE7-2A206FCD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702D1-3C5B-DB03-8439-E68E3278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Outcomes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0F1B-EC6E-EEE0-55F0-17A7A19A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14350"/>
            <a:ext cx="5150644" cy="4085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Demonstrate the importance of using Git</a:t>
            </a:r>
            <a:endParaRPr lang="en-US" b="1">
              <a:cs typeface="Calibri"/>
            </a:endParaRPr>
          </a:p>
          <a:p>
            <a:pPr marL="514350" indent="-514350">
              <a:buAutoNum type="arabicPeriod"/>
            </a:pPr>
            <a:endParaRPr lang="en-US" b="1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Understand foundational  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       Git concepts</a:t>
            </a:r>
          </a:p>
          <a:p>
            <a:pPr marL="514350" indent="-514350">
              <a:buAutoNum type="arabicPeriod"/>
            </a:pPr>
            <a:endParaRPr lang="en-US" b="1" dirty="0">
              <a:cs typeface="Calibri"/>
            </a:endParaRPr>
          </a:p>
          <a:p>
            <a:pPr marL="0" indent="0">
              <a:buNone/>
            </a:pPr>
            <a:r>
              <a:rPr lang="en-US" b="1" dirty="0">
                <a:cs typeface="Calibri"/>
              </a:rPr>
              <a:t>3.   Be able to make commits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      (hands on portion)</a:t>
            </a:r>
          </a:p>
        </p:txBody>
      </p:sp>
    </p:spTree>
    <p:extLst>
      <p:ext uri="{BB962C8B-B14F-4D97-AF65-F5344CB8AC3E}">
        <p14:creationId xmlns:p14="http://schemas.microsoft.com/office/powerpoint/2010/main" val="37758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Group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320045"/>
            <a:ext cx="4582613" cy="2410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What did you just learn about Git commands?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6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A362675-3D18-6BAF-2A43-B126BA0C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63CD6E1-9997-81E8-87D0-34FDDFB91457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Two minutes</a:t>
            </a:r>
          </a:p>
        </p:txBody>
      </p:sp>
    </p:spTree>
    <p:extLst>
      <p:ext uri="{BB962C8B-B14F-4D97-AF65-F5344CB8AC3E}">
        <p14:creationId xmlns:p14="http://schemas.microsoft.com/office/powerpoint/2010/main" val="118045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064E-653A-E008-DFBE-20CCBFF2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F61C32E-41DB-5B3F-205A-3E629B817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0" y="-3175"/>
            <a:ext cx="13252777" cy="68779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15AB9E-A372-8DFA-5085-994E10AC3487}"/>
              </a:ext>
            </a:extLst>
          </p:cNvPr>
          <p:cNvSpPr txBox="1"/>
          <p:nvPr/>
        </p:nvSpPr>
        <p:spPr>
          <a:xfrm>
            <a:off x="4399547" y="485273"/>
            <a:ext cx="81814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cs typeface="Calibri"/>
              </a:rPr>
              <a:t>The Command Line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B89B8E5E-8CB5-A965-A745-CAD04743A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579" y="1949116"/>
            <a:ext cx="3513221" cy="175661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3C9ECF82-E83C-8936-8B4A-CB3BD6880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318" y="4250094"/>
            <a:ext cx="3705726" cy="1852863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3130A3CD-3F3D-3312-27FA-F999D985C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895" y="1880937"/>
            <a:ext cx="2743200" cy="1828800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9AE83804-F4C7-E7A8-8F77-DC637B77F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558" y="390897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79" y="397651"/>
            <a:ext cx="5947758" cy="10259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Basic Command Line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689002" y="2475846"/>
            <a:ext cx="367163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ls</a:t>
            </a:r>
            <a:endParaRPr lang="en-US" dirty="0" err="1">
              <a:latin typeface="Calibri" panose="020F0502020204030204"/>
              <a:ea typeface="Calibri"/>
              <a:cs typeface="Calibri"/>
            </a:endParaRPr>
          </a:p>
          <a:p>
            <a:endParaRPr lang="en-US" sz="3200" b="1">
              <a:latin typeface="Consolas"/>
              <a:ea typeface="Calibri"/>
              <a:cs typeface="Calibri"/>
            </a:endParaRPr>
          </a:p>
          <a:p>
            <a:r>
              <a:rPr lang="en-US" sz="3200" b="1" dirty="0">
                <a:latin typeface="Consolas"/>
                <a:ea typeface="Calibri"/>
                <a:cs typeface="Calibri"/>
              </a:rPr>
              <a:t>$ cd</a:t>
            </a:r>
          </a:p>
          <a:p>
            <a:endParaRPr lang="en-US" sz="3200" b="1">
              <a:latin typeface="Consolas"/>
              <a:ea typeface="Calibri"/>
              <a:cs typeface="Calibri"/>
            </a:endParaRPr>
          </a:p>
          <a:p>
            <a:r>
              <a:rPr lang="en-US" sz="3200" b="1" dirty="0">
                <a:latin typeface="Consolas"/>
                <a:ea typeface="Calibri"/>
                <a:cs typeface="Calibri"/>
              </a:rPr>
              <a:t>$ </a:t>
            </a:r>
            <a:r>
              <a:rPr lang="en-US" sz="3200" b="1" dirty="0" err="1">
                <a:latin typeface="Consolas"/>
                <a:ea typeface="Calibri"/>
                <a:cs typeface="Calibri"/>
              </a:rPr>
              <a:t>pwd</a:t>
            </a:r>
            <a:endParaRPr lang="en-US" dirty="0" err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7389E-27D9-040A-FF45-5348CC225782}"/>
              </a:ext>
            </a:extLst>
          </p:cNvPr>
          <p:cNvSpPr txBox="1"/>
          <p:nvPr/>
        </p:nvSpPr>
        <p:spPr>
          <a:xfrm>
            <a:off x="2658979" y="2474494"/>
            <a:ext cx="28394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Short for "List"</a:t>
            </a:r>
          </a:p>
          <a:p>
            <a:r>
              <a:rPr lang="en-US" dirty="0">
                <a:cs typeface="Calibri"/>
              </a:rPr>
              <a:t>List files in your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2E645-421D-B78D-E522-B974D4E2AEFF}"/>
              </a:ext>
            </a:extLst>
          </p:cNvPr>
          <p:cNvSpPr txBox="1"/>
          <p:nvPr/>
        </p:nvSpPr>
        <p:spPr>
          <a:xfrm>
            <a:off x="2658978" y="3517230"/>
            <a:ext cx="30640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Short for "Change Directory"</a:t>
            </a:r>
          </a:p>
          <a:p>
            <a:r>
              <a:rPr lang="en-US" dirty="0">
                <a:cs typeface="Calibri"/>
              </a:rPr>
              <a:t>Move to a different 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A68FA-3A67-11D6-445D-B9341CF40D38}"/>
              </a:ext>
            </a:extLst>
          </p:cNvPr>
          <p:cNvSpPr txBox="1"/>
          <p:nvPr/>
        </p:nvSpPr>
        <p:spPr>
          <a:xfrm>
            <a:off x="2658979" y="4439651"/>
            <a:ext cx="3673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Short for "Print Working Directory"</a:t>
            </a:r>
          </a:p>
          <a:p>
            <a:r>
              <a:rPr lang="en-US" dirty="0">
                <a:cs typeface="Calibri"/>
              </a:rPr>
              <a:t>Determine what directory you're in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44B6C-F83A-FC5E-9E23-DB1DBCD99BB3}"/>
              </a:ext>
            </a:extLst>
          </p:cNvPr>
          <p:cNvSpPr txBox="1"/>
          <p:nvPr/>
        </p:nvSpPr>
        <p:spPr>
          <a:xfrm>
            <a:off x="481262" y="1528010"/>
            <a:ext cx="62965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dollar sign</a:t>
            </a:r>
            <a:r>
              <a:rPr lang="en-US" dirty="0">
                <a:latin typeface="Calibri"/>
                <a:cs typeface="Calibri"/>
              </a:rPr>
              <a:t>  </a:t>
            </a:r>
            <a:r>
              <a:rPr lang="en-US" b="1" dirty="0">
                <a:latin typeface="Consolas"/>
                <a:cs typeface="Calibri"/>
              </a:rPr>
              <a:t>$ </a:t>
            </a:r>
            <a:r>
              <a:rPr lang="en-US" dirty="0">
                <a:latin typeface="Calibri"/>
                <a:cs typeface="Calibri"/>
              </a:rPr>
              <a:t>indicates a command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A directory is a folder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9352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Commands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500187" y="4218406"/>
            <a:ext cx="4762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--version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FCDEB-BDB1-A905-6091-6758B84FD000}"/>
              </a:ext>
            </a:extLst>
          </p:cNvPr>
          <p:cNvSpPr txBox="1"/>
          <p:nvPr/>
        </p:nvSpPr>
        <p:spPr>
          <a:xfrm>
            <a:off x="1339491" y="2500462"/>
            <a:ext cx="50955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if Git is installed?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44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471432" y="4319047"/>
            <a:ext cx="47625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E24F3-328F-DFAA-30E9-51E4910C44D0}"/>
              </a:ext>
            </a:extLst>
          </p:cNvPr>
          <p:cNvSpPr txBox="1"/>
          <p:nvPr/>
        </p:nvSpPr>
        <p:spPr>
          <a:xfrm>
            <a:off x="1329307" y="2609491"/>
            <a:ext cx="41634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clone a repository?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202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2" y="-131739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clone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E24F3-328F-DFAA-30E9-51E4910C44D0}"/>
              </a:ext>
            </a:extLst>
          </p:cNvPr>
          <p:cNvSpPr txBox="1"/>
          <p:nvPr/>
        </p:nvSpPr>
        <p:spPr>
          <a:xfrm>
            <a:off x="815959" y="1318102"/>
            <a:ext cx="58959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Copies a remote repository</a:t>
            </a:r>
          </a:p>
        </p:txBody>
      </p:sp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609646FE-7391-CFA1-DCC2-377960EF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7" y="1975686"/>
            <a:ext cx="6633409" cy="3772901"/>
          </a:xfrm>
          <a:prstGeom prst="rect">
            <a:avLst/>
          </a:prstGeo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A3034A3-D60E-BF43-41DD-ED5A5512A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400800"/>
            <a:ext cx="1989222" cy="11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60981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clone https://github.com/ </a:t>
            </a:r>
            <a:r>
              <a:rPr lang="en-US" sz="3200" b="1" dirty="0" err="1">
                <a:latin typeface="Consolas"/>
                <a:ea typeface="Calibri"/>
                <a:cs typeface="Calibri"/>
              </a:rPr>
              <a:t>dkomplex-inc</a:t>
            </a:r>
            <a:r>
              <a:rPr lang="en-US" sz="3200" b="1" dirty="0">
                <a:latin typeface="Consolas"/>
                <a:ea typeface="Calibri"/>
                <a:cs typeface="Calibri"/>
              </a:rPr>
              <a:t>/</a:t>
            </a:r>
            <a:r>
              <a:rPr lang="en-US" sz="3200" b="1" dirty="0" err="1">
                <a:latin typeface="Consolas"/>
                <a:ea typeface="Calibri"/>
                <a:cs typeface="Calibri"/>
              </a:rPr>
              <a:t>gitdemo.git</a:t>
            </a:r>
            <a:endParaRPr lang="en-US" sz="3200" b="1">
              <a:latin typeface="Consolas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460500" y="2762250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clone the Git Demo repository?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145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ls</a:t>
            </a:r>
          </a:p>
          <a:p>
            <a:r>
              <a:rPr lang="en-US" sz="3200" b="1">
                <a:latin typeface="Consolas"/>
                <a:ea typeface="Calibri"/>
                <a:cs typeface="Calibri"/>
              </a:rPr>
              <a:t>$ cd </a:t>
            </a:r>
            <a:r>
              <a:rPr lang="en-US" sz="3200" b="1" err="1">
                <a:latin typeface="Consolas"/>
                <a:ea typeface="Calibri"/>
                <a:cs typeface="Calibri"/>
              </a:rPr>
              <a:t>gitdemo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navigate to the repository on the command line?</a:t>
            </a:r>
          </a:p>
        </p:txBody>
      </p:sp>
    </p:spTree>
    <p:extLst>
      <p:ext uri="{BB962C8B-B14F-4D97-AF65-F5344CB8AC3E}">
        <p14:creationId xmlns:p14="http://schemas.microsoft.com/office/powerpoint/2010/main" val="129541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</a:t>
            </a:r>
            <a:r>
              <a:rPr lang="en-US" sz="3200" b="1" err="1">
                <a:latin typeface="Consolas"/>
                <a:ea typeface="Calibri"/>
                <a:cs typeface="Calibri"/>
              </a:rPr>
              <a:t>pwd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you're in the right repository?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088F2-4E49-6BD4-1F61-A46B77565261}"/>
              </a:ext>
            </a:extLst>
          </p:cNvPr>
          <p:cNvSpPr txBox="1"/>
          <p:nvPr/>
        </p:nvSpPr>
        <p:spPr>
          <a:xfrm>
            <a:off x="3047035" y="4206819"/>
            <a:ext cx="478841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Short for "Print Working Directory"</a:t>
            </a:r>
          </a:p>
          <a:p>
            <a:r>
              <a:rPr lang="en-US" sz="2400" dirty="0">
                <a:cs typeface="Calibri"/>
              </a:rPr>
              <a:t>Determine what directory you're in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4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ls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What files are in the repository?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1E446-E748-92B3-8113-81DC8C03DC20}"/>
              </a:ext>
            </a:extLst>
          </p:cNvPr>
          <p:cNvSpPr txBox="1"/>
          <p:nvPr/>
        </p:nvSpPr>
        <p:spPr>
          <a:xfrm>
            <a:off x="2849479" y="4210161"/>
            <a:ext cx="36367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Short for "List"</a:t>
            </a:r>
          </a:p>
          <a:p>
            <a:r>
              <a:rPr lang="en-US" sz="2400" dirty="0">
                <a:cs typeface="Calibri"/>
              </a:rPr>
              <a:t>List files in your directory</a:t>
            </a:r>
          </a:p>
        </p:txBody>
      </p:sp>
    </p:spTree>
    <p:extLst>
      <p:ext uri="{BB962C8B-B14F-4D97-AF65-F5344CB8AC3E}">
        <p14:creationId xmlns:p14="http://schemas.microsoft.com/office/powerpoint/2010/main" val="229279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E93B-1AFF-8862-E807-13527EC8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CB41D5-8383-473C-775D-E66E9D255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116" y="3668579"/>
            <a:ext cx="2741413" cy="274141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B9970-CCE7-3D4B-83F1-9360F9E67342}"/>
              </a:ext>
            </a:extLst>
          </p:cNvPr>
          <p:cNvSpPr txBox="1"/>
          <p:nvPr/>
        </p:nvSpPr>
        <p:spPr>
          <a:xfrm>
            <a:off x="911156" y="98267"/>
            <a:ext cx="107748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rgbClr val="ED6713"/>
                </a:solidFill>
                <a:cs typeface="Calibri"/>
              </a:rPr>
              <a:t>1. The Importance of Git</a:t>
            </a:r>
            <a:endParaRPr lang="en-US" sz="8000" dirty="0">
              <a:solidFill>
                <a:srgbClr val="ED67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10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Get into the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565534" y="2158382"/>
            <a:ext cx="7422023" cy="3908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1. Clone the repository</a:t>
            </a:r>
            <a:endParaRPr lang="en-US" sz="24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$ git clone https://github.com/dkomplex-inc/gitdemo.git</a:t>
            </a:r>
            <a:endParaRPr lang="en-US" sz="24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2. Change Directory</a:t>
            </a:r>
            <a:endParaRPr lang="en-US" sz="2400" b="1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$ cd </a:t>
            </a:r>
            <a:r>
              <a:rPr lang="en-US" sz="2400" dirty="0" err="1"/>
              <a:t>gitdemo</a:t>
            </a:r>
            <a:endParaRPr lang="en-US" sz="24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3. Confirm you are in the repository</a:t>
            </a:r>
            <a:endParaRPr lang="en-US" sz="2400" b="1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$ </a:t>
            </a:r>
            <a:r>
              <a:rPr lang="en-US" sz="2400" dirty="0" err="1"/>
              <a:t>pwd</a:t>
            </a:r>
            <a:endParaRPr lang="en-US" sz="2400" b="1" dirty="0" err="1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/>
          </a:p>
        </p:txBody>
      </p:sp>
      <p:pic>
        <p:nvPicPr>
          <p:cNvPr id="6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CD8BBD41-17A3-B433-CDDB-8010310A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0" r="1" b="13477"/>
          <a:stretch/>
        </p:blipFill>
        <p:spPr>
          <a:xfrm>
            <a:off x="9146850" y="1062760"/>
            <a:ext cx="2206950" cy="2200297"/>
          </a:xfrm>
          <a:prstGeom prst="rect">
            <a:avLst/>
          </a:prstGeom>
        </p:spPr>
      </p:pic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6850" y="3584791"/>
            <a:ext cx="2206950" cy="22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29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Make a Commit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845" y="3020689"/>
            <a:ext cx="2772863" cy="30633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Get in your groups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Try to make a commit yourself</a:t>
            </a:r>
            <a:endParaRPr lang="en-US"/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Ask your teammates for help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6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A362675-3D18-6BAF-2A43-B126BA0C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63CD6E1-9997-81E8-87D0-34FDDFB91457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Five minutes</a:t>
            </a:r>
          </a:p>
        </p:txBody>
      </p:sp>
    </p:spTree>
    <p:extLst>
      <p:ext uri="{BB962C8B-B14F-4D97-AF65-F5344CB8AC3E}">
        <p14:creationId xmlns:p14="http://schemas.microsoft.com/office/powerpoint/2010/main" val="1521013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Group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320045"/>
            <a:ext cx="4582613" cy="24101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What did you do to make a commit?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What was your reaction?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What did you learn?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6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A362675-3D18-6BAF-2A43-B126BA0C8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63CD6E1-9997-81E8-87D0-34FDDFB91457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Five minutes</a:t>
            </a:r>
          </a:p>
        </p:txBody>
      </p:sp>
    </p:spTree>
    <p:extLst>
      <p:ext uri="{BB962C8B-B14F-4D97-AF65-F5344CB8AC3E}">
        <p14:creationId xmlns:p14="http://schemas.microsoft.com/office/powerpoint/2010/main" val="1958886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38" y="482401"/>
            <a:ext cx="5800872" cy="15069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What are the three stages of a commit?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572341" y="2229531"/>
            <a:ext cx="39481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1. Modified</a:t>
            </a:r>
            <a:endParaRPr lang="en-US" sz="36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BB949-51B0-9288-7696-C3AE310B5803}"/>
              </a:ext>
            </a:extLst>
          </p:cNvPr>
          <p:cNvSpPr txBox="1"/>
          <p:nvPr/>
        </p:nvSpPr>
        <p:spPr>
          <a:xfrm>
            <a:off x="1510429" y="3370150"/>
            <a:ext cx="39481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2. Staged</a:t>
            </a:r>
            <a:endParaRPr lang="en-US" sz="36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708BAA-69E1-1312-4526-7CCD67ED161E}"/>
              </a:ext>
            </a:extLst>
          </p:cNvPr>
          <p:cNvSpPr txBox="1"/>
          <p:nvPr/>
        </p:nvSpPr>
        <p:spPr>
          <a:xfrm>
            <a:off x="1510429" y="4525056"/>
            <a:ext cx="39481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3. Committed</a:t>
            </a:r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58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38" y="482401"/>
            <a:ext cx="5562748" cy="1483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ea typeface="Calibri Light"/>
                <a:cs typeface="Calibri Light"/>
              </a:rPr>
              <a:t>1. Modified</a:t>
            </a:r>
            <a:endParaRPr lang="en-US" sz="6000" b="1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343382" y="2051198"/>
            <a:ext cx="517459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How do you modify a file?</a:t>
            </a:r>
          </a:p>
          <a:p>
            <a:pPr algn="ctr"/>
            <a:endParaRPr lang="en-US" sz="3600">
              <a:cs typeface="Calibri"/>
            </a:endParaRPr>
          </a:p>
          <a:p>
            <a:pPr algn="ctr"/>
            <a:endParaRPr lang="en-US" sz="36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52F2C-B32A-3E30-ADD4-9A9D3A85963B}"/>
              </a:ext>
            </a:extLst>
          </p:cNvPr>
          <p:cNvSpPr txBox="1"/>
          <p:nvPr/>
        </p:nvSpPr>
        <p:spPr>
          <a:xfrm>
            <a:off x="958203" y="4424854"/>
            <a:ext cx="537407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notepad helloworld.py</a:t>
            </a:r>
          </a:p>
          <a:p>
            <a:r>
              <a:rPr lang="en-US" sz="3200" b="1">
                <a:latin typeface="Consolas"/>
                <a:cs typeface="Calibri"/>
              </a:rPr>
              <a:t>$ code helloworld.py</a:t>
            </a:r>
          </a:p>
          <a:p>
            <a:r>
              <a:rPr lang="en-US" sz="3200" b="1">
                <a:latin typeface="Consolas"/>
                <a:cs typeface="Calibri"/>
              </a:rPr>
              <a:t>$ vim helloworld.py</a:t>
            </a:r>
          </a:p>
          <a:p>
            <a:r>
              <a:rPr lang="en-US" sz="3200" b="1">
                <a:latin typeface="Consolas"/>
                <a:cs typeface="Calibri"/>
              </a:rPr>
              <a:t>$ emacs helloworld.py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AD723-60E2-643A-099F-FB3E2C714C0D}"/>
              </a:ext>
            </a:extLst>
          </p:cNvPr>
          <p:cNvSpPr txBox="1"/>
          <p:nvPr/>
        </p:nvSpPr>
        <p:spPr>
          <a:xfrm>
            <a:off x="61270" y="2856437"/>
            <a:ext cx="53828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How do you open your editor?</a:t>
            </a:r>
          </a:p>
          <a:p>
            <a:pPr algn="ctr"/>
            <a:endParaRPr lang="en-US" sz="3600">
              <a:cs typeface="Calibri"/>
            </a:endParaRPr>
          </a:p>
          <a:p>
            <a:pPr algn="ctr"/>
            <a:endParaRPr lang="en-US" sz="3600">
              <a:cs typeface="Calibri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B23375D-CA42-6A44-DA7C-F2AC0BDB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47" y="915444"/>
            <a:ext cx="2438400" cy="2438400"/>
          </a:xfrm>
          <a:prstGeom prst="rect">
            <a:avLst/>
          </a:prstGeom>
        </p:spPr>
      </p:pic>
      <p:pic>
        <p:nvPicPr>
          <p:cNvPr id="9" name="Picture 10" descr="Icon&#10;&#10;Description automatically generated">
            <a:extLst>
              <a:ext uri="{FF2B5EF4-FFF2-40B4-BE49-F238E27FC236}">
                <a16:creationId xmlns:a16="http://schemas.microsoft.com/office/drawing/2014/main" id="{D5C17488-B0B6-209C-2AAF-A99F80F06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989" y="919619"/>
            <a:ext cx="2743200" cy="2743200"/>
          </a:xfrm>
          <a:prstGeom prst="rect">
            <a:avLst/>
          </a:prstGeom>
        </p:spPr>
      </p:pic>
      <p:pic>
        <p:nvPicPr>
          <p:cNvPr id="11" name="Picture 12" descr="A picture containing text, sign, queen, vector graphics&#10;&#10;Description automatically generated">
            <a:extLst>
              <a:ext uri="{FF2B5EF4-FFF2-40B4-BE49-F238E27FC236}">
                <a16:creationId xmlns:a16="http://schemas.microsoft.com/office/drawing/2014/main" id="{6BC21A6D-CD89-40C0-C842-EC159BEDF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52" y="3664907"/>
            <a:ext cx="2586625" cy="2586625"/>
          </a:xfrm>
          <a:prstGeom prst="rect">
            <a:avLst/>
          </a:prstGeom>
        </p:spPr>
      </p:pic>
      <p:pic>
        <p:nvPicPr>
          <p:cNvPr id="13" name="Picture 14" descr="Logo&#10;&#10;Description automatically generated">
            <a:extLst>
              <a:ext uri="{FF2B5EF4-FFF2-40B4-BE49-F238E27FC236}">
                <a16:creationId xmlns:a16="http://schemas.microsoft.com/office/drawing/2014/main" id="{4F64502C-A6AC-C0EC-A158-857CD0B53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88411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171920"/>
            <a:ext cx="57085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status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502070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if files have been modified?</a:t>
            </a:r>
          </a:p>
        </p:txBody>
      </p:sp>
    </p:spTree>
    <p:extLst>
      <p:ext uri="{BB962C8B-B14F-4D97-AF65-F5344CB8AC3E}">
        <p14:creationId xmlns:p14="http://schemas.microsoft.com/office/powerpoint/2010/main" val="36371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04" y="109772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Status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660293" y="1566370"/>
            <a:ext cx="561191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Three excellent questions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1. What branch are you on?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2. Have any files been modified?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3. Which files are staged?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F3532-1557-EDFB-B3EA-D141CA7AD4AC}"/>
              </a:ext>
            </a:extLst>
          </p:cNvPr>
          <p:cNvSpPr txBox="1"/>
          <p:nvPr/>
        </p:nvSpPr>
        <p:spPr>
          <a:xfrm>
            <a:off x="6330863" y="944673"/>
            <a:ext cx="5568861" cy="452431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$ git status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On branch main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Changes not staged for commit: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(use "git add &lt;file&gt;..." to update what will be committed)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(use "git restore &lt;file&gt;..." to discard changes in working directory)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      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modified:   helloworld.py</a:t>
            </a:r>
            <a:endParaRPr lang="en-US" sz="2400" dirty="0">
              <a:solidFill>
                <a:srgbClr val="C00000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no changes added to commit (use "git add" and/or "git commit -a")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171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38" y="482401"/>
            <a:ext cx="5562748" cy="1483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>
                <a:ea typeface="Calibri Light"/>
                <a:cs typeface="Calibri Light"/>
              </a:rPr>
              <a:t>2. Staged</a:t>
            </a:r>
            <a:endParaRPr lang="en-US" sz="6000" b="1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975560" y="2647228"/>
            <a:ext cx="555990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cs typeface="Calibri"/>
              </a:rPr>
              <a:t>Staged means that you have marked a modified file in its current version to go into your next commit snapshot.</a:t>
            </a:r>
            <a:endParaRPr lang="en-US"/>
          </a:p>
          <a:p>
            <a:pPr algn="ctr"/>
            <a:endParaRPr lang="en-US" sz="3600">
              <a:cs typeface="Calibri"/>
            </a:endParaRPr>
          </a:p>
          <a:p>
            <a:pPr algn="ctr"/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3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BF6C7-DA2A-525C-2BCB-6738ED54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Repository as a Stage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14D95C-8528-9432-D962-9FA4C9B0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To make a commit of a file it must be added to the stage.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Files that are not added to the stage are not captured by git.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This allows you to be selective about what you are changing.</a:t>
            </a:r>
          </a:p>
        </p:txBody>
      </p:sp>
      <p:pic>
        <p:nvPicPr>
          <p:cNvPr id="4" name="Picture 4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F69D60B2-8C81-CA54-91AD-DFBCF6AC1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4" r="2965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6040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241395" y="4962673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add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add a file to the stage?</a:t>
            </a:r>
          </a:p>
        </p:txBody>
      </p:sp>
    </p:spTree>
    <p:extLst>
      <p:ext uri="{BB962C8B-B14F-4D97-AF65-F5344CB8AC3E}">
        <p14:creationId xmlns:p14="http://schemas.microsoft.com/office/powerpoint/2010/main" val="5287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Group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320045"/>
            <a:ext cx="4582613" cy="2410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Describe what you think Git is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Describe what you can do with Git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Why does version control matter?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pic>
        <p:nvPicPr>
          <p:cNvPr id="6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75A26E-1BC7-3C47-BA32-D8E361B6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E810D60-97B1-3CDF-3E23-B4E267FA758D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Five minutes</a:t>
            </a:r>
          </a:p>
        </p:txBody>
      </p:sp>
    </p:spTree>
    <p:extLst>
      <p:ext uri="{BB962C8B-B14F-4D97-AF65-F5344CB8AC3E}">
        <p14:creationId xmlns:p14="http://schemas.microsoft.com/office/powerpoint/2010/main" val="3020258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F6C7-DA2A-525C-2BCB-6738ED54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F69D60B2-8C81-CA54-91AD-DFBCF6AC1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00650" y="-1087"/>
            <a:ext cx="12795868" cy="72088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6E058B-9F78-44B7-D193-F2864C45794D}"/>
              </a:ext>
            </a:extLst>
          </p:cNvPr>
          <p:cNvSpPr txBox="1"/>
          <p:nvPr/>
        </p:nvSpPr>
        <p:spPr>
          <a:xfrm>
            <a:off x="369093" y="-1"/>
            <a:ext cx="57328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chemeClr val="bg1"/>
                </a:solidFill>
                <a:cs typeface="Calibri"/>
              </a:rPr>
              <a:t>Git Add</a:t>
            </a:r>
            <a:endParaRPr lang="en-US" sz="80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FAC5E-5346-0DF0-CAE5-95D9E86C9EE3}"/>
              </a:ext>
            </a:extLst>
          </p:cNvPr>
          <p:cNvSpPr txBox="1"/>
          <p:nvPr/>
        </p:nvSpPr>
        <p:spPr>
          <a:xfrm>
            <a:off x="2174033" y="5755858"/>
            <a:ext cx="88582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Add files to the stage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34892D68-8663-2F75-8BC8-473E3B43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24860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241395" y="4962673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add helloworld.py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add helloworld.py </a:t>
            </a:r>
            <a:endParaRPr lang="en-US"/>
          </a:p>
          <a:p>
            <a:r>
              <a:rPr lang="en-US" sz="3600" dirty="0">
                <a:cs typeface="Calibri"/>
              </a:rPr>
              <a:t>to the stage?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4C74-5088-2BC3-E4A1-5604E45C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F5659C1-D3BD-078D-6C66-1CB6F390F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" y="3969"/>
            <a:ext cx="12176743" cy="6839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5FD14D-2DF0-790E-9E6E-14101B15086C}"/>
              </a:ext>
            </a:extLst>
          </p:cNvPr>
          <p:cNvSpPr txBox="1"/>
          <p:nvPr/>
        </p:nvSpPr>
        <p:spPr>
          <a:xfrm>
            <a:off x="744142" y="5339956"/>
            <a:ext cx="100369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Consolas"/>
                <a:cs typeface="Calibri"/>
              </a:rPr>
              <a:t>$ git add helloworld.py</a:t>
            </a: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0FFFE6D4-72BA-EF47-ED62-9B92357E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06" y="1414462"/>
            <a:ext cx="3921918" cy="39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171920"/>
            <a:ext cx="57085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status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7269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if files have been staged?</a:t>
            </a:r>
          </a:p>
        </p:txBody>
      </p:sp>
    </p:spTree>
    <p:extLst>
      <p:ext uri="{BB962C8B-B14F-4D97-AF65-F5344CB8AC3E}">
        <p14:creationId xmlns:p14="http://schemas.microsoft.com/office/powerpoint/2010/main" val="36120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04" y="109772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Status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660293" y="1566370"/>
            <a:ext cx="561191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Three excellent questions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1. What branch are you on?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2. Have any files been modified?</a:t>
            </a:r>
          </a:p>
          <a:p>
            <a:endParaRPr lang="en-US" sz="3600" dirty="0">
              <a:cs typeface="Calibri"/>
            </a:endParaRPr>
          </a:p>
          <a:p>
            <a:r>
              <a:rPr lang="en-US" sz="3600" dirty="0">
                <a:cs typeface="Calibri"/>
              </a:rPr>
              <a:t>3. Which files are staged?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F3532-1557-EDFB-B3EA-D141CA7AD4AC}"/>
              </a:ext>
            </a:extLst>
          </p:cNvPr>
          <p:cNvSpPr txBox="1"/>
          <p:nvPr/>
        </p:nvSpPr>
        <p:spPr>
          <a:xfrm>
            <a:off x="6330863" y="944673"/>
            <a:ext cx="5568861" cy="267765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$ git status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On branch main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Changes to be committed: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(use "git restore --staged &lt;file&gt;..." to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unstage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       </a:t>
            </a:r>
            <a:r>
              <a:rPr lang="en-US" sz="2400" dirty="0">
                <a:solidFill>
                  <a:srgbClr val="00B050"/>
                </a:solidFill>
                <a:ea typeface="+mn-lt"/>
                <a:cs typeface="+mn-lt"/>
              </a:rPr>
              <a:t>modified:   helloworld.py</a:t>
            </a:r>
            <a:endParaRPr lang="en-US" sz="2400" dirty="0">
              <a:solidFill>
                <a:srgbClr val="00B050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813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38" y="482401"/>
            <a:ext cx="5562748" cy="1483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a typeface="Calibri Light"/>
                <a:cs typeface="Calibri Light"/>
              </a:rPr>
              <a:t>3. Committed</a:t>
            </a:r>
            <a:endParaRPr lang="en-US" sz="6000" b="1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975560" y="2647228"/>
            <a:ext cx="555990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cs typeface="Calibri"/>
              </a:rPr>
              <a:t>Committed means that the snapshot is stored in Git.</a:t>
            </a:r>
            <a:endParaRPr lang="en-US"/>
          </a:p>
          <a:p>
            <a:pPr algn="ctr"/>
            <a:endParaRPr lang="en-US" sz="3600">
              <a:cs typeface="Calibri"/>
            </a:endParaRPr>
          </a:p>
          <a:p>
            <a:pPr algn="ctr"/>
            <a:endParaRPr lang="en-US" sz="3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37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171920"/>
            <a:ext cx="57085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commit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How do I commit my changes?</a:t>
            </a:r>
          </a:p>
        </p:txBody>
      </p:sp>
    </p:spTree>
    <p:extLst>
      <p:ext uri="{BB962C8B-B14F-4D97-AF65-F5344CB8AC3E}">
        <p14:creationId xmlns:p14="http://schemas.microsoft.com/office/powerpoint/2010/main" val="22571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F6C7-DA2A-525C-2BCB-6738ED54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indoor, floor, ceiling, room&#10;&#10;Description automatically generated">
            <a:extLst>
              <a:ext uri="{FF2B5EF4-FFF2-40B4-BE49-F238E27FC236}">
                <a16:creationId xmlns:a16="http://schemas.microsoft.com/office/drawing/2014/main" id="{F69D60B2-8C81-CA54-91AD-DFBCF6AC1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" y="-355991"/>
            <a:ext cx="12795868" cy="72088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9607E-72AE-1A70-E61C-8A5168A2839E}"/>
              </a:ext>
            </a:extLst>
          </p:cNvPr>
          <p:cNvSpPr txBox="1"/>
          <p:nvPr/>
        </p:nvSpPr>
        <p:spPr>
          <a:xfrm>
            <a:off x="438150" y="-61913"/>
            <a:ext cx="604123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Git Commit</a:t>
            </a:r>
            <a:endParaRPr lang="en-US" sz="800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560805E-03E5-E7E8-667E-E6BAAB36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2486025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12928-5BCB-20EC-EA90-4007C36A9131}"/>
              </a:ext>
            </a:extLst>
          </p:cNvPr>
          <p:cNvSpPr txBox="1"/>
          <p:nvPr/>
        </p:nvSpPr>
        <p:spPr>
          <a:xfrm>
            <a:off x="1009650" y="5450682"/>
            <a:ext cx="799385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>
                <a:solidFill>
                  <a:srgbClr val="FFFFFF"/>
                </a:solidFill>
                <a:cs typeface="Calibri"/>
              </a:rPr>
              <a:t>Take a snapshot</a:t>
            </a:r>
          </a:p>
        </p:txBody>
      </p:sp>
      <p:pic>
        <p:nvPicPr>
          <p:cNvPr id="10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626E1451-187A-FFB5-04DD-1ABC9BE3C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990" r="1" b="13477"/>
          <a:stretch/>
        </p:blipFill>
        <p:spPr>
          <a:xfrm>
            <a:off x="7911830" y="-354894"/>
            <a:ext cx="4890432" cy="488155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C6A62-5457-E0A6-4303-BCF57A33E25A}"/>
              </a:ext>
            </a:extLst>
          </p:cNvPr>
          <p:cNvSpPr txBox="1"/>
          <p:nvPr/>
        </p:nvSpPr>
        <p:spPr>
          <a:xfrm>
            <a:off x="1142999" y="3079315"/>
            <a:ext cx="3502069" cy="193899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Only files on the stage are captured by Git</a:t>
            </a:r>
            <a:endParaRPr lang="en-US" sz="4000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23E6295D-9A7C-DCCB-8F45-53153582FFB3}"/>
              </a:ext>
            </a:extLst>
          </p:cNvPr>
          <p:cNvSpPr/>
          <p:nvPr/>
        </p:nvSpPr>
        <p:spPr>
          <a:xfrm>
            <a:off x="6484306" y="-128393"/>
            <a:ext cx="4196218" cy="1972848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libri"/>
              </a:rPr>
              <a:t>Commit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394479" y="4160014"/>
            <a:ext cx="76556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commit –m "Commit Message"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write a commit message?</a:t>
            </a:r>
          </a:p>
        </p:txBody>
      </p:sp>
    </p:spTree>
    <p:extLst>
      <p:ext uri="{BB962C8B-B14F-4D97-AF65-F5344CB8AC3E}">
        <p14:creationId xmlns:p14="http://schemas.microsoft.com/office/powerpoint/2010/main" val="325229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Make a Commit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95400" y="2086427"/>
            <a:ext cx="6443662" cy="36639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1. Modified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Edit the file</a:t>
            </a: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2. Staged</a:t>
            </a: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$ git add &lt;file&gt;</a:t>
            </a: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3. Committed</a:t>
            </a: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</a:rPr>
              <a:t>$ git commit –m "Commit message"</a:t>
            </a:r>
            <a:endParaRPr lang="en-US" sz="3200" b="1" dirty="0">
              <a:solidFill>
                <a:schemeClr val="bg1"/>
              </a:solidFill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6" name="Picture 4" descr="A picture containing indoor, camera, old&#10;&#10;Description automatically generated">
            <a:extLst>
              <a:ext uri="{FF2B5EF4-FFF2-40B4-BE49-F238E27FC236}">
                <a16:creationId xmlns:a16="http://schemas.microsoft.com/office/drawing/2014/main" id="{CD8BBD41-17A3-B433-CDDB-8010310A1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90" r="1" b="13477"/>
          <a:stretch/>
        </p:blipFill>
        <p:spPr>
          <a:xfrm>
            <a:off x="7043037" y="369913"/>
            <a:ext cx="2792951" cy="278453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40715" y="3730267"/>
            <a:ext cx="2784532" cy="278453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6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22150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Group Discussion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80738" y="3320045"/>
            <a:ext cx="4582613" cy="2410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What is your reaction to this information?</a:t>
            </a:r>
          </a:p>
          <a:p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What did you learn?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E40E771-5F3E-84F3-0AB4-601D8958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4442D00-B15A-A678-9E16-116009474101}"/>
              </a:ext>
            </a:extLst>
          </p:cNvPr>
          <p:cNvSpPr txBox="1">
            <a:spLocks/>
          </p:cNvSpPr>
          <p:nvPr/>
        </p:nvSpPr>
        <p:spPr>
          <a:xfrm>
            <a:off x="5661512" y="269663"/>
            <a:ext cx="2320427" cy="5885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cs typeface="Calibri"/>
              </a:rPr>
              <a:t>Five minutes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54B25DD-59CE-E777-4EF5-524C6914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94" y="120655"/>
            <a:ext cx="516733" cy="6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4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2033301" y="4504480"/>
            <a:ext cx="56201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log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see your commits?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59522-0B51-4C6D-C36B-7EDFE7F0D805}"/>
              </a:ext>
            </a:extLst>
          </p:cNvPr>
          <p:cNvSpPr txBox="1"/>
          <p:nvPr/>
        </p:nvSpPr>
        <p:spPr>
          <a:xfrm>
            <a:off x="1246903" y="5372307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cs typeface="Calibri"/>
              </a:rPr>
              <a:t>Press "q" to quit</a:t>
            </a:r>
          </a:p>
        </p:txBody>
      </p:sp>
      <p:pic>
        <p:nvPicPr>
          <p:cNvPr id="8" name="Picture 6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F58E6C24-5616-4A00-3B44-F731182F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63" y="72356"/>
            <a:ext cx="6039273" cy="2101977"/>
          </a:xfrm>
          <a:prstGeom prst="rect">
            <a:avLst/>
          </a:prstGeom>
        </p:spPr>
      </p:pic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09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3310502" y="404190"/>
            <a:ext cx="44239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    View commits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867350" y="1053786"/>
            <a:ext cx="8934622" cy="627864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$ git log</a:t>
            </a:r>
          </a:p>
          <a:p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commit 40582362ca3929736d04a2fa117b85675f3734df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(</a:t>
            </a:r>
            <a:r>
              <a:rPr lang="en-US" sz="2000" dirty="0">
                <a:solidFill>
                  <a:srgbClr val="00B0F0"/>
                </a:solidFill>
                <a:ea typeface="+mn-lt"/>
                <a:cs typeface="+mn-lt"/>
              </a:rPr>
              <a:t>HEAD -&gt;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92D050"/>
                </a:solidFill>
                <a:ea typeface="+mn-lt"/>
                <a:cs typeface="+mn-lt"/>
              </a:rPr>
              <a:t>main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)</a:t>
            </a:r>
            <a:endParaRPr lang="en-US" sz="2000">
              <a:solidFill>
                <a:schemeClr val="accent4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Author: Ben Wilson &lt;21131bw@dkomplex.com&gt;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Date:   Tue Oct 18 10:53:10 2022 -0700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   Change program to print I love Git!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accent4"/>
              </a:solidFill>
              <a:cs typeface="Calibri"/>
            </a:endParaRPr>
          </a:p>
          <a:p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commit 29c3eecc3589c908e00a92b7150af6686dae4958</a:t>
            </a:r>
            <a:endParaRPr lang="en-US" sz="2000" dirty="0">
              <a:solidFill>
                <a:schemeClr val="accent4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Author: Ben Wilson &lt;21131bw@dkomplex.com&gt;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Date:   Tue Oct 18 10:51:43 2022 -0700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   Make a modification to hello world program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commit 0080c49cd867876d9ef42bc78626fee279c6cdc4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(</a:t>
            </a: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origin/main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,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FF0000"/>
                </a:solidFill>
                <a:ea typeface="+mn-lt"/>
                <a:cs typeface="+mn-lt"/>
              </a:rPr>
              <a:t>origin/HEAD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)</a:t>
            </a:r>
            <a:endParaRPr lang="en-US" sz="2000" dirty="0">
              <a:solidFill>
                <a:schemeClr val="accent4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Author: Ben Wilson &lt;ben.wilson@dkomplex.com&gt;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Date:   Wed Oct 12 22:30:47 2022 -0700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  <a:cs typeface="Calibri"/>
            </a:endParaRP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   Add helloworld.py to repository</a:t>
            </a:r>
            <a:endParaRPr lang="en-US" sz="2000" dirty="0">
              <a:solidFill>
                <a:schemeClr val="bg1"/>
              </a:solidFill>
              <a:cs typeface="Calibri"/>
            </a:endParaRPr>
          </a:p>
          <a:p>
            <a:endParaRPr lang="en-US" sz="1400" dirty="0">
              <a:solidFill>
                <a:schemeClr val="bg1"/>
              </a:solidFill>
              <a:cs typeface="Calibri"/>
            </a:endParaRPr>
          </a:p>
          <a:p>
            <a:endParaRPr lang="en-US" sz="1400" dirty="0">
              <a:solidFill>
                <a:schemeClr val="bg1"/>
              </a:solidFill>
              <a:cs typeface="Calibri"/>
            </a:endParaRPr>
          </a:p>
          <a:p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967" y="64245"/>
            <a:ext cx="4765668" cy="10459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Log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E2AA8F-EB9A-51E0-5117-F9EE866C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7" y="1385839"/>
            <a:ext cx="4765668" cy="1045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What makes Commits look professional?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4" descr="A picture containing suit&#10;&#10;Description automatically generated">
            <a:extLst>
              <a:ext uri="{FF2B5EF4-FFF2-40B4-BE49-F238E27FC236}">
                <a16:creationId xmlns:a16="http://schemas.microsoft.com/office/drawing/2014/main" id="{DB7E4FDA-C7ED-F3B3-CA5E-F9899A5CB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8" y="2675347"/>
            <a:ext cx="6846094" cy="35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5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7" y="1385839"/>
            <a:ext cx="4765668" cy="1045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What makes Commits look professional?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4" descr="A picture containing suit&#10;&#10;Description automatically generated">
            <a:extLst>
              <a:ext uri="{FF2B5EF4-FFF2-40B4-BE49-F238E27FC236}">
                <a16:creationId xmlns:a16="http://schemas.microsoft.com/office/drawing/2014/main" id="{DB7E4FDA-C7ED-F3B3-CA5E-F9899A5C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2675347"/>
            <a:ext cx="6846094" cy="3583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69C6F-77FE-94E4-60D6-8B9667A3A983}"/>
              </a:ext>
            </a:extLst>
          </p:cNvPr>
          <p:cNvSpPr txBox="1"/>
          <p:nvPr/>
        </p:nvSpPr>
        <p:spPr>
          <a:xfrm>
            <a:off x="7149703" y="2077641"/>
            <a:ext cx="448270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Spell your name and email correctly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954B5-79E2-2371-BD45-42C17CED9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46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241395" y="4531353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config --list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check your name and email stored in Git?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BAC79-73FC-9286-93F9-7D2260C0D5EE}"/>
              </a:ext>
            </a:extLst>
          </p:cNvPr>
          <p:cNvSpPr txBox="1"/>
          <p:nvPr/>
        </p:nvSpPr>
        <p:spPr>
          <a:xfrm>
            <a:off x="1246903" y="5372307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cs typeface="Calibri"/>
              </a:rPr>
              <a:t>Press "q" to quit</a:t>
            </a:r>
          </a:p>
        </p:txBody>
      </p:sp>
    </p:spTree>
    <p:extLst>
      <p:ext uri="{BB962C8B-B14F-4D97-AF65-F5344CB8AC3E}">
        <p14:creationId xmlns:p14="http://schemas.microsoft.com/office/powerpoint/2010/main" val="132297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" y="-3402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config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4CB4AAA-4024-F714-02FD-A03BD40CA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76" y="3187162"/>
            <a:ext cx="2743200" cy="347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88227-5D64-8F0E-1396-3B1F106538A1}"/>
              </a:ext>
            </a:extLst>
          </p:cNvPr>
          <p:cNvSpPr txBox="1"/>
          <p:nvPr/>
        </p:nvSpPr>
        <p:spPr>
          <a:xfrm>
            <a:off x="725904" y="1451811"/>
            <a:ext cx="4267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 panose="020F0502020204030204"/>
              </a:rPr>
              <a:t>Your commit autograph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8E895446-2702-DDC3-E769-513E91FE9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8" y="2687853"/>
            <a:ext cx="2221832" cy="3102544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90A88AEF-DE16-6987-2401-32CC4176C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091297"/>
            <a:ext cx="2927684" cy="2322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91539D-7709-6848-55F0-55E319AE627E}"/>
              </a:ext>
            </a:extLst>
          </p:cNvPr>
          <p:cNvSpPr txBox="1"/>
          <p:nvPr/>
        </p:nvSpPr>
        <p:spPr>
          <a:xfrm>
            <a:off x="4988939" y="700617"/>
            <a:ext cx="7407439" cy="230832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commit a0ef04228302e8c311f0dcb504b3802e93e4ea82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en-US" sz="2400" dirty="0">
                <a:solidFill>
                  <a:schemeClr val="accent5"/>
                </a:solidFill>
                <a:ea typeface="+mn-lt"/>
                <a:cs typeface="+mn-lt"/>
              </a:rPr>
              <a:t>HEAD -&gt;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,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origin/development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)</a:t>
            </a:r>
            <a:endParaRPr lang="en-US" sz="2400" dirty="0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Author: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bjamin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&lt;benpersonalemail@hotmail.com&gt;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Date:   Tue Feb 8 17:44:18 2022 -0800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  Refactor API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74D6D-8F42-9A31-5BF3-AAFAB02D0E52}"/>
              </a:ext>
            </a:extLst>
          </p:cNvPr>
          <p:cNvSpPr txBox="1"/>
          <p:nvPr/>
        </p:nvSpPr>
        <p:spPr>
          <a:xfrm>
            <a:off x="4988939" y="3132754"/>
            <a:ext cx="7407439" cy="230832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commit a0ef04228302e8c311f0dcb504b3802e93e4ea82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en-US" sz="2400" dirty="0">
                <a:solidFill>
                  <a:schemeClr val="accent5"/>
                </a:solidFill>
                <a:ea typeface="+mn-lt"/>
                <a:cs typeface="+mn-lt"/>
              </a:rPr>
              <a:t>HEAD -&gt;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6"/>
                </a:solidFill>
                <a:ea typeface="+mn-lt"/>
                <a:cs typeface="+mn-lt"/>
              </a:rPr>
              <a:t>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,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origin/development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)</a:t>
            </a:r>
            <a:endParaRPr lang="en-US" sz="2400" dirty="0">
              <a:solidFill>
                <a:schemeClr val="accent4">
                  <a:lumMod val="75000"/>
                </a:schemeClr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Author: Ben Wilson &lt;ben.wilson@dkomplex.com&gt;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Date:   Tue Feb 8 17:44:18 2022 -0800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endParaRPr lang="en-US" sz="2400" dirty="0">
              <a:solidFill>
                <a:schemeClr val="bg1"/>
              </a:solidFill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   Refactor API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6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DC4374-EF65-D043-32E4-77D5810F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4302" y="1845957"/>
            <a:ext cx="1203674" cy="1161921"/>
          </a:xfrm>
          <a:prstGeom prst="rect">
            <a:avLst/>
          </a:prstGeom>
        </p:spPr>
      </p:pic>
      <p:pic>
        <p:nvPicPr>
          <p:cNvPr id="27" name="Picture 27" descr="Shape, arrow&#10;&#10;Description automatically generated">
            <a:extLst>
              <a:ext uri="{FF2B5EF4-FFF2-40B4-BE49-F238E27FC236}">
                <a16:creationId xmlns:a16="http://schemas.microsoft.com/office/drawing/2014/main" id="{739348C9-FD76-1462-7B7A-3B7368960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4885" y="4247889"/>
            <a:ext cx="1290313" cy="114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171920"/>
            <a:ext cx="550724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config user.name "Justin Loza"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configure your name in Git?</a:t>
            </a:r>
          </a:p>
        </p:txBody>
      </p:sp>
    </p:spTree>
    <p:extLst>
      <p:ext uri="{BB962C8B-B14F-4D97-AF65-F5344CB8AC3E}">
        <p14:creationId xmlns:p14="http://schemas.microsoft.com/office/powerpoint/2010/main" val="17461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171920"/>
            <a:ext cx="68254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$git config </a:t>
            </a:r>
            <a:r>
              <a:rPr lang="en-US" sz="3200" b="1" dirty="0" err="1">
                <a:latin typeface="Consolas"/>
                <a:ea typeface="Calibri"/>
                <a:cs typeface="Calibri"/>
              </a:rPr>
              <a:t>user.email</a:t>
            </a:r>
            <a:r>
              <a:rPr lang="en-US" sz="3200" b="1" dirty="0">
                <a:latin typeface="Consolas"/>
                <a:ea typeface="Calibri"/>
                <a:cs typeface="Calibri"/>
              </a:rPr>
              <a:t>       justin.loza@dkomplex.com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configure your email in Git?</a:t>
            </a:r>
          </a:p>
        </p:txBody>
      </p:sp>
    </p:spTree>
    <p:extLst>
      <p:ext uri="{BB962C8B-B14F-4D97-AF65-F5344CB8AC3E}">
        <p14:creationId xmlns:p14="http://schemas.microsoft.com/office/powerpoint/2010/main" val="34437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837744" y="595602"/>
            <a:ext cx="4286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557A8-9B71-57C3-56A4-1DFFC98EF78C}"/>
              </a:ext>
            </a:extLst>
          </p:cNvPr>
          <p:cNvSpPr txBox="1"/>
          <p:nvPr/>
        </p:nvSpPr>
        <p:spPr>
          <a:xfrm>
            <a:off x="360122" y="422753"/>
            <a:ext cx="81575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onsolas"/>
                <a:cs typeface="Calibri"/>
              </a:rPr>
              <a:t>$ git config --list</a:t>
            </a:r>
          </a:p>
          <a:p>
            <a:r>
              <a:rPr lang="en-US" sz="2400" b="1" dirty="0">
                <a:latin typeface="Consolas"/>
                <a:cs typeface="Calibri"/>
              </a:rPr>
              <a:t>$ git config user.name "Your Name"</a:t>
            </a:r>
          </a:p>
          <a:p>
            <a:r>
              <a:rPr lang="en-US" sz="2400" b="1" dirty="0">
                <a:latin typeface="Consolas"/>
                <a:cs typeface="Calibri"/>
              </a:rPr>
              <a:t>$ git config </a:t>
            </a:r>
            <a:r>
              <a:rPr lang="en-US" sz="2400" b="1" dirty="0" err="1">
                <a:latin typeface="Consolas"/>
                <a:cs typeface="Calibri"/>
              </a:rPr>
              <a:t>user.email</a:t>
            </a:r>
            <a:r>
              <a:rPr lang="en-US" sz="2400" b="1" dirty="0">
                <a:latin typeface="Consolas"/>
                <a:cs typeface="Calibri"/>
              </a:rPr>
              <a:t> your.name@email.com</a:t>
            </a:r>
          </a:p>
        </p:txBody>
      </p:sp>
    </p:spTree>
    <p:extLst>
      <p:ext uri="{BB962C8B-B14F-4D97-AF65-F5344CB8AC3E}">
        <p14:creationId xmlns:p14="http://schemas.microsoft.com/office/powerpoint/2010/main" val="83813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7" y="1385839"/>
            <a:ext cx="4765668" cy="1045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What makes Commits look professional?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4" descr="A picture containing suit&#10;&#10;Description automatically generated">
            <a:extLst>
              <a:ext uri="{FF2B5EF4-FFF2-40B4-BE49-F238E27FC236}">
                <a16:creationId xmlns:a16="http://schemas.microsoft.com/office/drawing/2014/main" id="{DB7E4FDA-C7ED-F3B3-CA5E-F9899A5C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2675347"/>
            <a:ext cx="6846094" cy="3583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69C6F-77FE-94E4-60D6-8B9667A3A983}"/>
              </a:ext>
            </a:extLst>
          </p:cNvPr>
          <p:cNvSpPr txBox="1"/>
          <p:nvPr/>
        </p:nvSpPr>
        <p:spPr>
          <a:xfrm>
            <a:off x="7149703" y="2077641"/>
            <a:ext cx="44827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Write a good commit message</a:t>
            </a:r>
          </a:p>
        </p:txBody>
      </p:sp>
    </p:spTree>
    <p:extLst>
      <p:ext uri="{BB962C8B-B14F-4D97-AF65-F5344CB8AC3E}">
        <p14:creationId xmlns:p14="http://schemas.microsoft.com/office/powerpoint/2010/main" val="324567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58A9ACA-28F3-439B-ABE7-2A206FCD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702D1-3C5B-DB03-8439-E68E3278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Does Version Control Matter?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0F1B-EC6E-EEE0-55F0-17A7A19A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08032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Collaboration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Creating History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Looking Professional</a:t>
            </a:r>
          </a:p>
        </p:txBody>
      </p:sp>
    </p:spTree>
    <p:extLst>
      <p:ext uri="{BB962C8B-B14F-4D97-AF65-F5344CB8AC3E}">
        <p14:creationId xmlns:p14="http://schemas.microsoft.com/office/powerpoint/2010/main" val="26420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26" y="141087"/>
            <a:ext cx="5233885" cy="14591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Good Commit Messages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0922A-0525-E6F7-939B-4B784288862F}"/>
              </a:ext>
            </a:extLst>
          </p:cNvPr>
          <p:cNvSpPr txBox="1"/>
          <p:nvPr/>
        </p:nvSpPr>
        <p:spPr>
          <a:xfrm>
            <a:off x="725838" y="1711890"/>
            <a:ext cx="486949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Describe what has changed</a:t>
            </a:r>
          </a:p>
          <a:p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Keep it under 50 characters</a:t>
            </a:r>
          </a:p>
          <a:p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Capitalize the first word</a:t>
            </a:r>
          </a:p>
          <a:p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Use the imperative style </a:t>
            </a:r>
          </a:p>
          <a:p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Ask yourself </a:t>
            </a:r>
          </a:p>
          <a:p>
            <a:r>
              <a:rPr lang="en-US" sz="2800" dirty="0">
                <a:cs typeface="Calibri"/>
              </a:rPr>
              <a:t>"If these changes were applied, they would: "</a:t>
            </a:r>
          </a:p>
        </p:txBody>
      </p:sp>
    </p:spTree>
    <p:extLst>
      <p:ext uri="{BB962C8B-B14F-4D97-AF65-F5344CB8AC3E}">
        <p14:creationId xmlns:p14="http://schemas.microsoft.com/office/powerpoint/2010/main" val="4251446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26" y="141087"/>
            <a:ext cx="5233885" cy="14591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Commit Message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258781" y="2333301"/>
            <a:ext cx="68936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Consolas"/>
                <a:ea typeface="Calibri"/>
                <a:cs typeface="Calibri"/>
              </a:rPr>
              <a:t>$ git commit –m "fixed bug"</a:t>
            </a:r>
            <a:endParaRPr lang="en-US" sz="3200" b="1">
              <a:solidFill>
                <a:srgbClr val="C00000"/>
              </a:solidFill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555909" y="1587247"/>
            <a:ext cx="47664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C00000"/>
                </a:solidFill>
                <a:cs typeface="Calibri"/>
              </a:rPr>
              <a:t>Bad Commit Messages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E7028-3791-AB55-2830-7EA34CA72EDB}"/>
              </a:ext>
            </a:extLst>
          </p:cNvPr>
          <p:cNvSpPr txBox="1"/>
          <p:nvPr/>
        </p:nvSpPr>
        <p:spPr>
          <a:xfrm>
            <a:off x="254605" y="2944989"/>
            <a:ext cx="7352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Consolas"/>
                <a:ea typeface="Calibri"/>
                <a:cs typeface="Calibri"/>
              </a:rPr>
              <a:t>$ git commit –m "Changed style"</a:t>
            </a:r>
            <a:endParaRPr lang="en-US" sz="3200" b="1">
              <a:solidFill>
                <a:srgbClr val="C00000"/>
              </a:solidFill>
              <a:latin typeface="Consolas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24AE0-BC72-2F2C-B96F-E5B64EF32ADE}"/>
              </a:ext>
            </a:extLst>
          </p:cNvPr>
          <p:cNvSpPr txBox="1"/>
          <p:nvPr/>
        </p:nvSpPr>
        <p:spPr>
          <a:xfrm>
            <a:off x="254606" y="3529537"/>
            <a:ext cx="68936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Consolas"/>
                <a:ea typeface="Calibri"/>
                <a:cs typeface="Calibri"/>
              </a:rPr>
              <a:t>$ git commit –m "oops"</a:t>
            </a:r>
            <a:endParaRPr lang="en-US" sz="3200" b="1">
              <a:solidFill>
                <a:srgbClr val="C00000"/>
              </a:solidFill>
              <a:latin typeface="Consolas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F48A7-71FD-3919-23CA-80172D3C9C20}"/>
              </a:ext>
            </a:extLst>
          </p:cNvPr>
          <p:cNvSpPr txBox="1"/>
          <p:nvPr/>
        </p:nvSpPr>
        <p:spPr>
          <a:xfrm>
            <a:off x="254605" y="4114085"/>
            <a:ext cx="826103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nsolas"/>
                <a:ea typeface="Calibri"/>
                <a:cs typeface="Calibri"/>
              </a:rPr>
              <a:t>$ git commit –m "Did I fix it?"</a:t>
            </a:r>
            <a:endParaRPr lang="en-US" sz="3200" b="1" dirty="0">
              <a:solidFill>
                <a:srgbClr val="C00000"/>
              </a:solidFill>
              <a:latin typeface="Consolas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2867A-43B7-486A-A025-26366410A46E}"/>
              </a:ext>
            </a:extLst>
          </p:cNvPr>
          <p:cNvSpPr txBox="1"/>
          <p:nvPr/>
        </p:nvSpPr>
        <p:spPr>
          <a:xfrm>
            <a:off x="260868" y="4694458"/>
            <a:ext cx="82610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nsolas"/>
                <a:ea typeface="Calibri"/>
                <a:cs typeface="Calibri"/>
              </a:rPr>
              <a:t>$ git commit –m "This message is way longer than fifty characters and should be shorter"</a:t>
            </a:r>
            <a:endParaRPr lang="en-US" sz="3200" b="1" dirty="0">
              <a:solidFill>
                <a:srgbClr val="C00000"/>
              </a:solidFill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5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26" y="141087"/>
            <a:ext cx="5233885" cy="14591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Commit Message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206589" y="3471082"/>
            <a:ext cx="7603417" cy="5866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commit –m "Edit file.txt"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555909" y="1587247"/>
            <a:ext cx="598770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Good Commit Messages</a:t>
            </a:r>
          </a:p>
          <a:p>
            <a:r>
              <a:rPr lang="en-US" sz="2400" dirty="0">
                <a:ea typeface="+mn-lt"/>
                <a:cs typeface="+mn-lt"/>
              </a:rPr>
              <a:t>"If these changes were applied, they would: "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E7028-3791-AB55-2830-7EA34CA72EDB}"/>
              </a:ext>
            </a:extLst>
          </p:cNvPr>
          <p:cNvSpPr txBox="1"/>
          <p:nvPr/>
        </p:nvSpPr>
        <p:spPr>
          <a:xfrm>
            <a:off x="202413" y="4072332"/>
            <a:ext cx="73528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commit –m "Add README.md"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24AE0-BC72-2F2C-B96F-E5B64EF32ADE}"/>
              </a:ext>
            </a:extLst>
          </p:cNvPr>
          <p:cNvSpPr txBox="1"/>
          <p:nvPr/>
        </p:nvSpPr>
        <p:spPr>
          <a:xfrm>
            <a:off x="202414" y="4656880"/>
            <a:ext cx="7666046" cy="59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commit –m "Update REST API"</a:t>
            </a:r>
            <a:endParaRPr lang="en-US" sz="3200" b="1">
              <a:latin typeface="Consolas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F48A7-71FD-3919-23CA-80172D3C9C20}"/>
              </a:ext>
            </a:extLst>
          </p:cNvPr>
          <p:cNvSpPr txBox="1"/>
          <p:nvPr/>
        </p:nvSpPr>
        <p:spPr>
          <a:xfrm>
            <a:off x="202413" y="5251866"/>
            <a:ext cx="95345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commit –m "Refactor main function"</a:t>
            </a:r>
            <a:endParaRPr lang="en-US" sz="3200" b="1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9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7" y="1385839"/>
            <a:ext cx="4765668" cy="1045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What makes Commits look professional?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4" descr="A picture containing suit&#10;&#10;Description automatically generated">
            <a:extLst>
              <a:ext uri="{FF2B5EF4-FFF2-40B4-BE49-F238E27FC236}">
                <a16:creationId xmlns:a16="http://schemas.microsoft.com/office/drawing/2014/main" id="{DB7E4FDA-C7ED-F3B3-CA5E-F9899A5C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2675347"/>
            <a:ext cx="6846094" cy="3583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69C6F-77FE-94E4-60D6-8B9667A3A983}"/>
              </a:ext>
            </a:extLst>
          </p:cNvPr>
          <p:cNvSpPr txBox="1"/>
          <p:nvPr/>
        </p:nvSpPr>
        <p:spPr>
          <a:xfrm>
            <a:off x="7233047" y="958453"/>
            <a:ext cx="448270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cs typeface="Calibri"/>
              </a:rPr>
              <a:t>Using Branching</a:t>
            </a:r>
          </a:p>
        </p:txBody>
      </p:sp>
      <p:pic>
        <p:nvPicPr>
          <p:cNvPr id="5" name="Picture 5" descr="A tree with no leaves&#10;&#10;Description automatically generated">
            <a:extLst>
              <a:ext uri="{FF2B5EF4-FFF2-40B4-BE49-F238E27FC236}">
                <a16:creationId xmlns:a16="http://schemas.microsoft.com/office/drawing/2014/main" id="{BFC310C6-7AA7-D209-5092-4CDD3BEBC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179" y="1913367"/>
            <a:ext cx="3731418" cy="49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25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branch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35701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what branch you're on?</a:t>
            </a:r>
          </a:p>
        </p:txBody>
      </p:sp>
    </p:spTree>
    <p:extLst>
      <p:ext uri="{BB962C8B-B14F-4D97-AF65-F5344CB8AC3E}">
        <p14:creationId xmlns:p14="http://schemas.microsoft.com/office/powerpoint/2010/main" val="17051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343" y="1344134"/>
            <a:ext cx="5233885" cy="9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branch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715451" y="2311557"/>
            <a:ext cx="4286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Where are you?</a:t>
            </a:r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89710-1399-CFBA-AF1B-BA283A898232}"/>
              </a:ext>
            </a:extLst>
          </p:cNvPr>
          <p:cNvSpPr txBox="1"/>
          <p:nvPr/>
        </p:nvSpPr>
        <p:spPr>
          <a:xfrm>
            <a:off x="7680157" y="3761874"/>
            <a:ext cx="17044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5B0B-6C66-64AC-5BC6-FD4F7652191B}"/>
              </a:ext>
            </a:extLst>
          </p:cNvPr>
          <p:cNvSpPr txBox="1"/>
          <p:nvPr/>
        </p:nvSpPr>
        <p:spPr>
          <a:xfrm>
            <a:off x="2542674" y="3765882"/>
            <a:ext cx="3252538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You're on the Main Branch</a:t>
            </a:r>
            <a:endParaRPr lang="en-US" sz="40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D803AD-D055-B0B4-5945-B7E6ED879FB4}"/>
              </a:ext>
            </a:extLst>
          </p:cNvPr>
          <p:cNvCxnSpPr/>
          <p:nvPr/>
        </p:nvCxnSpPr>
        <p:spPr>
          <a:xfrm>
            <a:off x="6006265" y="4478253"/>
            <a:ext cx="1540042" cy="24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branch -a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view all of the branches?</a:t>
            </a:r>
          </a:p>
        </p:txBody>
      </p:sp>
    </p:spTree>
    <p:extLst>
      <p:ext uri="{BB962C8B-B14F-4D97-AF65-F5344CB8AC3E}">
        <p14:creationId xmlns:p14="http://schemas.microsoft.com/office/powerpoint/2010/main" val="22616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8" y="1625970"/>
            <a:ext cx="5233885" cy="9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branch  -a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402630" y="2593393"/>
            <a:ext cx="51284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What branches are there?</a:t>
            </a:r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89710-1399-CFBA-AF1B-BA283A898232}"/>
              </a:ext>
            </a:extLst>
          </p:cNvPr>
          <p:cNvSpPr txBox="1"/>
          <p:nvPr/>
        </p:nvSpPr>
        <p:spPr>
          <a:xfrm>
            <a:off x="7680157" y="3761874"/>
            <a:ext cx="17044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5B0B-6C66-64AC-5BC6-FD4F7652191B}"/>
              </a:ext>
            </a:extLst>
          </p:cNvPr>
          <p:cNvSpPr txBox="1"/>
          <p:nvPr/>
        </p:nvSpPr>
        <p:spPr>
          <a:xfrm>
            <a:off x="2542674" y="3765882"/>
            <a:ext cx="3252538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These are the branches in the repository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D803AD-D055-B0B4-5945-B7E6ED879FB4}"/>
              </a:ext>
            </a:extLst>
          </p:cNvPr>
          <p:cNvCxnSpPr/>
          <p:nvPr/>
        </p:nvCxnSpPr>
        <p:spPr>
          <a:xfrm flipV="1">
            <a:off x="6006265" y="4418974"/>
            <a:ext cx="1932948" cy="59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218F2E-15B3-41DA-6C00-6E9F955CBBEA}"/>
              </a:ext>
            </a:extLst>
          </p:cNvPr>
          <p:cNvSpPr txBox="1"/>
          <p:nvPr/>
        </p:nvSpPr>
        <p:spPr>
          <a:xfrm>
            <a:off x="4375482" y="312820"/>
            <a:ext cx="30760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Development Branch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9EF87-FAF8-CCA2-DCC3-581AA4135680}"/>
              </a:ext>
            </a:extLst>
          </p:cNvPr>
          <p:cNvCxnSpPr/>
          <p:nvPr/>
        </p:nvCxnSpPr>
        <p:spPr>
          <a:xfrm flipV="1">
            <a:off x="5577013" y="1546811"/>
            <a:ext cx="612984" cy="2049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A05557-2F4E-490B-19F1-1914488699D8}"/>
              </a:ext>
            </a:extLst>
          </p:cNvPr>
          <p:cNvSpPr txBox="1"/>
          <p:nvPr/>
        </p:nvSpPr>
        <p:spPr>
          <a:xfrm>
            <a:off x="8480757" y="298533"/>
            <a:ext cx="2718886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cs typeface="Calibri"/>
              </a:rPr>
              <a:t>Resources   Branch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59100B-B8F4-4B8B-F80F-DE29ADAF4F5F}"/>
              </a:ext>
            </a:extLst>
          </p:cNvPr>
          <p:cNvCxnSpPr/>
          <p:nvPr/>
        </p:nvCxnSpPr>
        <p:spPr>
          <a:xfrm flipV="1">
            <a:off x="6038975" y="1258679"/>
            <a:ext cx="2827546" cy="25134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85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Commands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56414" y="4502598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branch &lt;branch name&gt;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create a new branch?</a:t>
            </a:r>
          </a:p>
        </p:txBody>
      </p:sp>
    </p:spTree>
    <p:extLst>
      <p:ext uri="{BB962C8B-B14F-4D97-AF65-F5344CB8AC3E}">
        <p14:creationId xmlns:p14="http://schemas.microsoft.com/office/powerpoint/2010/main" val="7214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85" y="1533381"/>
            <a:ext cx="6376884" cy="1775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latin typeface="Consolas"/>
                <a:ea typeface="Calibri Light"/>
                <a:cs typeface="Calibri Light"/>
              </a:rPr>
              <a:t>$ git branch </a:t>
            </a:r>
            <a:r>
              <a:rPr lang="en-US" sz="4000" dirty="0" err="1">
                <a:latin typeface="Consolas"/>
                <a:ea typeface="Calibri Light"/>
                <a:cs typeface="Calibri Light"/>
              </a:rPr>
              <a:t>mybranch</a:t>
            </a:r>
            <a:endParaRPr lang="en-US" sz="4000" kern="1200" dirty="0">
              <a:latin typeface="Consolas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795034" y="4120555"/>
            <a:ext cx="52728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Create a new branch called "</a:t>
            </a:r>
            <a:r>
              <a:rPr lang="en-US" sz="3600" dirty="0" err="1">
                <a:cs typeface="Calibri"/>
              </a:rPr>
              <a:t>mybranch</a:t>
            </a:r>
            <a:r>
              <a:rPr lang="en-US" sz="3600" dirty="0">
                <a:cs typeface="Calibri"/>
              </a:rPr>
              <a:t>"</a:t>
            </a:r>
            <a:endParaRPr lang="en-US"/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89710-1399-CFBA-AF1B-BA283A898232}"/>
              </a:ext>
            </a:extLst>
          </p:cNvPr>
          <p:cNvSpPr txBox="1"/>
          <p:nvPr/>
        </p:nvSpPr>
        <p:spPr>
          <a:xfrm>
            <a:off x="7680157" y="3761874"/>
            <a:ext cx="17044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cs typeface="Calibri"/>
              </a:rPr>
              <a:t>Main 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18F2E-15B3-41DA-6C00-6E9F955CBBEA}"/>
              </a:ext>
            </a:extLst>
          </p:cNvPr>
          <p:cNvSpPr txBox="1"/>
          <p:nvPr/>
        </p:nvSpPr>
        <p:spPr>
          <a:xfrm>
            <a:off x="4375482" y="312820"/>
            <a:ext cx="30760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cs typeface="Calibri"/>
              </a:rPr>
              <a:t>Development Branch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2BD22-38E3-9623-341B-FD09E9951863}"/>
              </a:ext>
            </a:extLst>
          </p:cNvPr>
          <p:cNvSpPr txBox="1"/>
          <p:nvPr/>
        </p:nvSpPr>
        <p:spPr>
          <a:xfrm>
            <a:off x="798092" y="152399"/>
            <a:ext cx="3076072" cy="707886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cs typeface="Calibri"/>
              </a:rPr>
              <a:t>mybranch</a:t>
            </a:r>
          </a:p>
        </p:txBody>
      </p:sp>
    </p:spTree>
    <p:extLst>
      <p:ext uri="{BB962C8B-B14F-4D97-AF65-F5344CB8AC3E}">
        <p14:creationId xmlns:p14="http://schemas.microsoft.com/office/powerpoint/2010/main" val="119043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702D1-3C5B-DB03-8439-E68E3278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46" y="357248"/>
            <a:ext cx="10946920" cy="135431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Who Uses Git?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58A9ACA-28F3-439B-ABE7-2A206FCD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5A90B-14B3-8695-3FC1-68E29BA42AC7}"/>
              </a:ext>
            </a:extLst>
          </p:cNvPr>
          <p:cNvSpPr txBox="1"/>
          <p:nvPr/>
        </p:nvSpPr>
        <p:spPr>
          <a:xfrm>
            <a:off x="599360" y="2377180"/>
            <a:ext cx="576112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/>
              </a:rPr>
              <a:t>What percentage of professional developers use Git?</a:t>
            </a:r>
          </a:p>
          <a:p>
            <a:endParaRPr lang="en-US" sz="2800" b="1" dirty="0">
              <a:cs typeface="Calibri"/>
            </a:endParaRPr>
          </a:p>
          <a:p>
            <a:r>
              <a:rPr lang="en-US" sz="2800" b="1" dirty="0">
                <a:cs typeface="Calibri"/>
              </a:rPr>
              <a:t>How do most professional developers interact with Git?</a:t>
            </a:r>
          </a:p>
        </p:txBody>
      </p:sp>
    </p:spTree>
    <p:extLst>
      <p:ext uri="{BB962C8B-B14F-4D97-AF65-F5344CB8AC3E}">
        <p14:creationId xmlns:p14="http://schemas.microsoft.com/office/powerpoint/2010/main" val="4931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245531" y="4335191"/>
            <a:ext cx="67750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checkout &lt;branch name&gt;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move to a different branch?</a:t>
            </a:r>
          </a:p>
        </p:txBody>
      </p:sp>
    </p:spTree>
    <p:extLst>
      <p:ext uri="{BB962C8B-B14F-4D97-AF65-F5344CB8AC3E}">
        <p14:creationId xmlns:p14="http://schemas.microsoft.com/office/powerpoint/2010/main" val="1452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61110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checkout development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8554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move to the development branch?</a:t>
            </a:r>
          </a:p>
        </p:txBody>
      </p:sp>
    </p:spTree>
    <p:extLst>
      <p:ext uri="{BB962C8B-B14F-4D97-AF65-F5344CB8AC3E}">
        <p14:creationId xmlns:p14="http://schemas.microsoft.com/office/powerpoint/2010/main" val="14171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343" y="1344134"/>
            <a:ext cx="5233885" cy="9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checkout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402630" y="2311557"/>
            <a:ext cx="5272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cs typeface="Calibri"/>
              </a:rPr>
              <a:t>Move to a different branch</a:t>
            </a:r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89710-1399-CFBA-AF1B-BA283A898232}"/>
              </a:ext>
            </a:extLst>
          </p:cNvPr>
          <p:cNvSpPr txBox="1"/>
          <p:nvPr/>
        </p:nvSpPr>
        <p:spPr>
          <a:xfrm>
            <a:off x="7680157" y="3761874"/>
            <a:ext cx="17044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A5B0B-6C66-64AC-5BC6-FD4F7652191B}"/>
              </a:ext>
            </a:extLst>
          </p:cNvPr>
          <p:cNvSpPr txBox="1"/>
          <p:nvPr/>
        </p:nvSpPr>
        <p:spPr>
          <a:xfrm>
            <a:off x="2542674" y="3765882"/>
            <a:ext cx="3597443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I want to go check out the development branch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D803AD-D055-B0B4-5945-B7E6ED879FB4}"/>
              </a:ext>
            </a:extLst>
          </p:cNvPr>
          <p:cNvCxnSpPr/>
          <p:nvPr/>
        </p:nvCxnSpPr>
        <p:spPr>
          <a:xfrm flipH="1">
            <a:off x="6278982" y="4582527"/>
            <a:ext cx="1339515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218F2E-15B3-41DA-6C00-6E9F955CBBEA}"/>
              </a:ext>
            </a:extLst>
          </p:cNvPr>
          <p:cNvSpPr txBox="1"/>
          <p:nvPr/>
        </p:nvSpPr>
        <p:spPr>
          <a:xfrm>
            <a:off x="4375482" y="312820"/>
            <a:ext cx="30760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Development Branch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9EF87-FAF8-CCA2-DCC3-581AA4135680}"/>
              </a:ext>
            </a:extLst>
          </p:cNvPr>
          <p:cNvCxnSpPr/>
          <p:nvPr/>
        </p:nvCxnSpPr>
        <p:spPr>
          <a:xfrm flipV="1">
            <a:off x="5565107" y="1951623"/>
            <a:ext cx="553453" cy="1644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1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1370791" y="4272561"/>
            <a:ext cx="44577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onsolas"/>
                <a:ea typeface="Calibri"/>
                <a:cs typeface="Calibri"/>
              </a:rPr>
              <a:t>$ git branch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9748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know you have moved to the development branch?</a:t>
            </a:r>
          </a:p>
        </p:txBody>
      </p:sp>
    </p:spTree>
    <p:extLst>
      <p:ext uri="{BB962C8B-B14F-4D97-AF65-F5344CB8AC3E}">
        <p14:creationId xmlns:p14="http://schemas.microsoft.com/office/powerpoint/2010/main" val="12529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343" y="1344134"/>
            <a:ext cx="5233885" cy="9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branch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715451" y="2311557"/>
            <a:ext cx="4286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Where are you?</a:t>
            </a:r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FA5B0B-6C66-64AC-5BC6-FD4F7652191B}"/>
              </a:ext>
            </a:extLst>
          </p:cNvPr>
          <p:cNvSpPr txBox="1"/>
          <p:nvPr/>
        </p:nvSpPr>
        <p:spPr>
          <a:xfrm>
            <a:off x="2542674" y="3765882"/>
            <a:ext cx="3252538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cs typeface="Calibri"/>
              </a:rPr>
              <a:t>You're on the Development Branch</a:t>
            </a:r>
            <a:endParaRPr lang="en-US" sz="40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D803AD-D055-B0B4-5945-B7E6ED879FB4}"/>
              </a:ext>
            </a:extLst>
          </p:cNvPr>
          <p:cNvCxnSpPr/>
          <p:nvPr/>
        </p:nvCxnSpPr>
        <p:spPr>
          <a:xfrm flipV="1">
            <a:off x="5204160" y="1863391"/>
            <a:ext cx="561474" cy="1748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9B95C0-10A8-5643-B00A-022DF94169D5}"/>
              </a:ext>
            </a:extLst>
          </p:cNvPr>
          <p:cNvSpPr txBox="1"/>
          <p:nvPr/>
        </p:nvSpPr>
        <p:spPr>
          <a:xfrm>
            <a:off x="4375482" y="312820"/>
            <a:ext cx="3076072" cy="1323439"/>
          </a:xfrm>
          <a:prstGeom prst="rect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>
                <a:cs typeface="Calibri"/>
              </a:rPr>
              <a:t>Development Branch</a:t>
            </a:r>
          </a:p>
        </p:txBody>
      </p:sp>
    </p:spTree>
    <p:extLst>
      <p:ext uri="{BB962C8B-B14F-4D97-AF65-F5344CB8AC3E}">
        <p14:creationId xmlns:p14="http://schemas.microsoft.com/office/powerpoint/2010/main" val="141483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16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0DDD40F9-4F4F-8DDE-B04C-41E013610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49" y="4011"/>
            <a:ext cx="7756355" cy="686601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BCC9401-7C97-94A0-69A5-FC2D8A6E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2640D-D7B7-E67E-5526-5FC6159A31A1}"/>
              </a:ext>
            </a:extLst>
          </p:cNvPr>
          <p:cNvSpPr txBox="1"/>
          <p:nvPr/>
        </p:nvSpPr>
        <p:spPr>
          <a:xfrm>
            <a:off x="291703" y="1089422"/>
            <a:ext cx="664368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/>
                <a:cs typeface="Calibri"/>
              </a:rPr>
              <a:t>$ git branch</a:t>
            </a:r>
            <a:r>
              <a:rPr lang="en-US" dirty="0">
                <a:cs typeface="Calibri"/>
              </a:rPr>
              <a:t>........................Where are you?</a:t>
            </a:r>
          </a:p>
          <a:p>
            <a:r>
              <a:rPr lang="en-US" b="1" dirty="0">
                <a:latin typeface="Consolas"/>
                <a:cs typeface="Calibri"/>
              </a:rPr>
              <a:t>$ git branch -a</a:t>
            </a:r>
            <a:r>
              <a:rPr lang="en-US" dirty="0">
                <a:latin typeface="Calibri"/>
                <a:cs typeface="Calibri"/>
              </a:rPr>
              <a:t>.................</a:t>
            </a:r>
            <a:r>
              <a:rPr lang="en-US" dirty="0">
                <a:cs typeface="Calibri"/>
              </a:rPr>
              <a:t>What branches are there?</a:t>
            </a:r>
          </a:p>
          <a:p>
            <a:r>
              <a:rPr lang="en-US" b="1" dirty="0">
                <a:latin typeface="Consolas"/>
                <a:cs typeface="Calibri"/>
              </a:rPr>
              <a:t>$ git branch &lt;branch&gt;</a:t>
            </a:r>
            <a:r>
              <a:rPr lang="en-US" dirty="0">
                <a:latin typeface="Calibri"/>
                <a:cs typeface="Calibri"/>
              </a:rPr>
              <a:t>....Create a new branch</a:t>
            </a:r>
          </a:p>
          <a:p>
            <a:r>
              <a:rPr lang="en-US" b="1" dirty="0">
                <a:latin typeface="Consolas"/>
                <a:cs typeface="Calibri"/>
              </a:rPr>
              <a:t>$ git checkout</a:t>
            </a:r>
            <a:r>
              <a:rPr lang="en-US" dirty="0">
                <a:cs typeface="Calibri"/>
              </a:rPr>
              <a:t>...................Move to a different branch</a:t>
            </a:r>
          </a:p>
          <a:p>
            <a:r>
              <a:rPr lang="en-US" b="1" dirty="0">
                <a:latin typeface="Consolas"/>
                <a:cs typeface="Calibri"/>
              </a:rPr>
              <a:t>$ git checkout –b</a:t>
            </a:r>
            <a:r>
              <a:rPr lang="en-US" dirty="0">
                <a:cs typeface="Calibri"/>
              </a:rPr>
              <a:t>............Create and checkout a branch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73524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501606-6AF7-63DB-7D1D-7C25009E8C14}"/>
              </a:ext>
            </a:extLst>
          </p:cNvPr>
          <p:cNvSpPr txBox="1"/>
          <p:nvPr/>
        </p:nvSpPr>
        <p:spPr>
          <a:xfrm>
            <a:off x="648658" y="392133"/>
            <a:ext cx="544934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atin typeface="Calibri"/>
                <a:cs typeface="Calibri"/>
              </a:rPr>
              <a:t>Don't Commit Secrets!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24547-D3AD-A7A2-9D98-34291C05608E}"/>
              </a:ext>
            </a:extLst>
          </p:cNvPr>
          <p:cNvSpPr txBox="1"/>
          <p:nvPr/>
        </p:nvSpPr>
        <p:spPr>
          <a:xfrm>
            <a:off x="521918" y="1983288"/>
            <a:ext cx="4033607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On October 7, 2022 Toyota revealed they had accidentally exposed a credential allowing access to customer data in a public GitHub repo for nearly 5 years.</a:t>
            </a:r>
          </a:p>
          <a:p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This leaked access to personal information of 300K customers.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This incident adds Toyota to the list of companies that have had similar exposures; a list that includes Samsung, Nvidia, and Twitch, just to name a few. 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3633ED2-29F1-28AA-85E2-A6C9266D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218" y="2238475"/>
            <a:ext cx="7493792" cy="422195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253B80-9398-95BC-C67C-8FF133244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761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Git Commands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2033301" y="4504480"/>
            <a:ext cx="56201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push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push your changes?</a:t>
            </a:r>
          </a:p>
        </p:txBody>
      </p:sp>
    </p:spTree>
    <p:extLst>
      <p:ext uri="{BB962C8B-B14F-4D97-AF65-F5344CB8AC3E}">
        <p14:creationId xmlns:p14="http://schemas.microsoft.com/office/powerpoint/2010/main" val="387758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33885" cy="14591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a typeface="Calibri Light"/>
                <a:cs typeface="Calibri Light"/>
              </a:rPr>
              <a:t>Git Commands</a:t>
            </a:r>
            <a:endParaRPr lang="en-US" sz="60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0B12-6C7C-4C28-548A-0381078BE819}"/>
              </a:ext>
            </a:extLst>
          </p:cNvPr>
          <p:cNvSpPr txBox="1"/>
          <p:nvPr/>
        </p:nvSpPr>
        <p:spPr>
          <a:xfrm>
            <a:off x="735520" y="4349699"/>
            <a:ext cx="56201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push origin main</a:t>
            </a:r>
            <a:endParaRPr lang="en-US" sz="3200" b="1" dirty="0">
              <a:latin typeface="Consolas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1244840" y="2359684"/>
            <a:ext cx="4286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How do you push your changes on a specific branch?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099C5-A746-0D7F-F1CC-A33D6553CCB2}"/>
              </a:ext>
            </a:extLst>
          </p:cNvPr>
          <p:cNvSpPr txBox="1"/>
          <p:nvPr/>
        </p:nvSpPr>
        <p:spPr>
          <a:xfrm>
            <a:off x="733139" y="5133130"/>
            <a:ext cx="61107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Consolas"/>
                <a:ea typeface="Calibri"/>
                <a:cs typeface="Calibri"/>
              </a:rPr>
              <a:t>$ git push origin </a:t>
            </a:r>
            <a:r>
              <a:rPr lang="en-US" sz="3200" b="1" dirty="0" err="1">
                <a:latin typeface="Consolas"/>
                <a:ea typeface="Calibri"/>
                <a:cs typeface="Calibri"/>
              </a:rPr>
              <a:t>mybranch</a:t>
            </a:r>
            <a:endParaRPr lang="en-US" sz="3200" b="1" dirty="0" err="1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8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203A0-F77A-42FF-CDA0-396D719C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85" y="229498"/>
            <a:ext cx="6142776" cy="9817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ea typeface="Calibri Light"/>
                <a:cs typeface="Calibri Light"/>
              </a:rPr>
              <a:t>Looking Professional</a:t>
            </a:r>
            <a:endParaRPr lang="en-US" sz="6000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ECA2CF26-B899-02AC-62A9-2C9761CF8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A7450-229C-BDA5-07BD-A857CD8CF648}"/>
              </a:ext>
            </a:extLst>
          </p:cNvPr>
          <p:cNvSpPr txBox="1"/>
          <p:nvPr/>
        </p:nvSpPr>
        <p:spPr>
          <a:xfrm>
            <a:off x="596404" y="3779930"/>
            <a:ext cx="636109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Use Branching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50CB6-CE30-FC13-649E-A3C256249ACB}"/>
              </a:ext>
            </a:extLst>
          </p:cNvPr>
          <p:cNvSpPr txBox="1"/>
          <p:nvPr/>
        </p:nvSpPr>
        <p:spPr>
          <a:xfrm>
            <a:off x="596403" y="1120285"/>
            <a:ext cx="636109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Configure your name and email correctly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D5F62-9B90-C672-81A1-BF04C5384256}"/>
              </a:ext>
            </a:extLst>
          </p:cNvPr>
          <p:cNvSpPr txBox="1"/>
          <p:nvPr/>
        </p:nvSpPr>
        <p:spPr>
          <a:xfrm>
            <a:off x="585964" y="2451142"/>
            <a:ext cx="60479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Use a consistent commit message style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C221A-410F-7156-7FC6-62563126EDEB}"/>
              </a:ext>
            </a:extLst>
          </p:cNvPr>
          <p:cNvSpPr txBox="1"/>
          <p:nvPr/>
        </p:nvSpPr>
        <p:spPr>
          <a:xfrm>
            <a:off x="587801" y="5382770"/>
            <a:ext cx="636109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Make lots of commits!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6D4BF163-2371-F2F5-A11A-BFDFF3EE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834" y="4369118"/>
            <a:ext cx="5699391" cy="2342896"/>
          </a:xfrm>
          <a:prstGeom prst="rect">
            <a:avLst/>
          </a:prstGeom>
        </p:spPr>
      </p:pic>
      <p:pic>
        <p:nvPicPr>
          <p:cNvPr id="13" name="Picture 4" descr="A picture containing suit&#10;&#10;Description automatically generated">
            <a:extLst>
              <a:ext uri="{FF2B5EF4-FFF2-40B4-BE49-F238E27FC236}">
                <a16:creationId xmlns:a16="http://schemas.microsoft.com/office/drawing/2014/main" id="{9EA8B350-451A-E5CF-8BB4-4487A05A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688" y="295402"/>
            <a:ext cx="6846094" cy="3583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EBEED6-B6DF-47D2-982C-0AB2097A79B5}"/>
              </a:ext>
            </a:extLst>
          </p:cNvPr>
          <p:cNvSpPr txBox="1"/>
          <p:nvPr/>
        </p:nvSpPr>
        <p:spPr>
          <a:xfrm>
            <a:off x="6173981" y="83356"/>
            <a:ext cx="6189335" cy="432426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$ git log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commit a8cd81bc833195c016ffd9ceab3da7e0349bda0c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00B0F0"/>
                </a:solidFill>
                <a:ea typeface="+mn-lt"/>
                <a:cs typeface="+mn-lt"/>
              </a:rPr>
              <a:t>HEAD -&gt; </a:t>
            </a:r>
            <a:r>
              <a:rPr lang="en-US" sz="1100" dirty="0">
                <a:solidFill>
                  <a:srgbClr val="92D050"/>
                </a:solidFill>
                <a:ea typeface="+mn-lt"/>
                <a:cs typeface="+mn-lt"/>
              </a:rPr>
              <a:t>ben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)</a:t>
            </a:r>
            <a:endParaRPr lang="en-US" sz="1100">
              <a:solidFill>
                <a:schemeClr val="accent4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Author: Ben Wilson &lt;ben.wilson@dkomplex.com&gt;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Date:   Wed Oct 12 23:05:16 2022 -0700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   Update helloworld.py to print Bye, Felicia!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commit 7fc3e360da6206d41a5b7bf3ca69fc7f0ce156a7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FF0000"/>
                </a:solidFill>
                <a:ea typeface="+mn-lt"/>
                <a:cs typeface="+mn-lt"/>
              </a:rPr>
              <a:t>origin/development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,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92D050"/>
                </a:solidFill>
                <a:ea typeface="+mn-lt"/>
                <a:cs typeface="+mn-lt"/>
              </a:rPr>
              <a:t>development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)</a:t>
            </a:r>
            <a:endParaRPr lang="en-US" sz="1100">
              <a:solidFill>
                <a:schemeClr val="accent4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Author: Justin Loza &lt;justin.loza@dkomplex.com&gt;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Date:   Wed Oct 12 22:46:27 2022 -0700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   Save super secret meatball recipe in Git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commit d0caa454f6d8cab839429416354c936d5ac721fb</a:t>
            </a:r>
            <a:endParaRPr lang="en-US" sz="1100">
              <a:solidFill>
                <a:schemeClr val="accent4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Author: Ben Wilson &lt;ben.wilson@dkomplex.com&gt;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Date:   Wed Oct 12 22:36:51 2022 -0700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   Add database credentials to repository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commit 0080c49cd867876d9ef42bc78626fee279c6cdc4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(</a:t>
            </a:r>
            <a:r>
              <a:rPr lang="en-US" sz="1100" dirty="0">
                <a:solidFill>
                  <a:srgbClr val="FF0000"/>
                </a:solidFill>
                <a:ea typeface="+mn-lt"/>
                <a:cs typeface="+mn-lt"/>
              </a:rPr>
              <a:t>origin/main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,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FF0000"/>
                </a:solidFill>
                <a:ea typeface="+mn-lt"/>
                <a:cs typeface="+mn-lt"/>
              </a:rPr>
              <a:t>origin/HEAD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,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>
                <a:solidFill>
                  <a:srgbClr val="92D050"/>
                </a:solidFill>
                <a:ea typeface="+mn-lt"/>
                <a:cs typeface="+mn-lt"/>
              </a:rPr>
              <a:t>main</a:t>
            </a:r>
            <a:r>
              <a:rPr lang="en-US" sz="1100" dirty="0">
                <a:solidFill>
                  <a:schemeClr val="accent4"/>
                </a:solidFill>
                <a:ea typeface="+mn-lt"/>
                <a:cs typeface="+mn-lt"/>
              </a:rPr>
              <a:t>)</a:t>
            </a:r>
            <a:endParaRPr lang="en-US" sz="1100">
              <a:solidFill>
                <a:schemeClr val="accent4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Author: Ben Wilson &lt;ben.wilson@dkomplex.com&gt;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Date:   Wed Oct 12 22:30:47 2022 -0700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solidFill>
                <a:schemeClr val="bg1"/>
              </a:solidFill>
              <a:cs typeface="Calibri"/>
            </a:endParaRP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   Add helloworld.py to repository</a:t>
            </a:r>
            <a:endParaRPr lang="en-US" sz="1100" dirty="0">
              <a:solidFill>
                <a:schemeClr val="bg1"/>
              </a:solidFill>
              <a:cs typeface="Calibri"/>
            </a:endParaRPr>
          </a:p>
          <a:p>
            <a:endParaRPr lang="en-US" sz="11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D7909-7F53-52AA-9746-590A34177AA2}"/>
              </a:ext>
            </a:extLst>
          </p:cNvPr>
          <p:cNvSpPr txBox="1"/>
          <p:nvPr/>
        </p:nvSpPr>
        <p:spPr>
          <a:xfrm>
            <a:off x="599160" y="4533375"/>
            <a:ext cx="604994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>
                <a:cs typeface="Calibri"/>
              </a:rPr>
              <a:t>Don't commit secrets!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3600" dirty="0">
              <a:cs typeface="Calibri"/>
            </a:endParaRPr>
          </a:p>
        </p:txBody>
      </p:sp>
      <p:pic>
        <p:nvPicPr>
          <p:cNvPr id="19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10116A-5A26-DB93-444B-A49EAF2E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267" y="1448551"/>
            <a:ext cx="526341" cy="516338"/>
          </a:xfrm>
          <a:prstGeom prst="rect">
            <a:avLst/>
          </a:prstGeom>
        </p:spPr>
      </p:pic>
      <p:pic>
        <p:nvPicPr>
          <p:cNvPr id="25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D2728DE-18BB-63CE-387A-027B78026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500" y="2450662"/>
            <a:ext cx="526341" cy="5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1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FA445E9E222845BED635729214A687" ma:contentTypeVersion="10" ma:contentTypeDescription="Create a new document." ma:contentTypeScope="" ma:versionID="d1f96b94952f9f041be30754654821ea">
  <xsd:schema xmlns:xsd="http://www.w3.org/2001/XMLSchema" xmlns:xs="http://www.w3.org/2001/XMLSchema" xmlns:p="http://schemas.microsoft.com/office/2006/metadata/properties" xmlns:ns2="2c7fe173-7515-443f-b7fe-d565c7f7504c" xmlns:ns3="1712bb98-20c1-4a79-8b68-658f86674de5" targetNamespace="http://schemas.microsoft.com/office/2006/metadata/properties" ma:root="true" ma:fieldsID="35ee7cdc2a841d83c12df483524614f9" ns2:_="" ns3:_="">
    <xsd:import namespace="2c7fe173-7515-443f-b7fe-d565c7f7504c"/>
    <xsd:import namespace="1712bb98-20c1-4a79-8b68-658f86674d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7fe173-7515-443f-b7fe-d565c7f750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2bb98-20c1-4a79-8b68-658f86674de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712bb98-20c1-4a79-8b68-658f86674de5">
      <UserInfo>
        <DisplayName/>
        <AccountId xsi:nil="true"/>
        <AccountType/>
      </UserInfo>
    </SharedWithUsers>
    <MediaLengthInSeconds xmlns="2c7fe173-7515-443f-b7fe-d565c7f7504c" xsi:nil="true"/>
  </documentManagement>
</p:properties>
</file>

<file path=customXml/itemProps1.xml><?xml version="1.0" encoding="utf-8"?>
<ds:datastoreItem xmlns:ds="http://schemas.openxmlformats.org/officeDocument/2006/customXml" ds:itemID="{22B2180C-EAC1-4606-855C-5DE24438EBEA}">
  <ds:schemaRefs>
    <ds:schemaRef ds:uri="1712bb98-20c1-4a79-8b68-658f86674de5"/>
    <ds:schemaRef ds:uri="2c7fe173-7515-443f-b7fe-d565c7f750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60C2D7C-B41C-46B6-900A-2982DDC899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26908B-3C4D-418F-A2C1-0DB78ED7B956}">
  <ds:schemaRefs>
    <ds:schemaRef ds:uri="1712bb98-20c1-4a79-8b68-658f86674de5"/>
    <ds:schemaRef ds:uri="2c7fe173-7515-443f-b7fe-d565c7f7504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   How to Install Git  (for hands on demo)</vt:lpstr>
      <vt:lpstr>PowerPoint Presentation</vt:lpstr>
      <vt:lpstr>Version Control Presentation</vt:lpstr>
      <vt:lpstr>Outcomes</vt:lpstr>
      <vt:lpstr>PowerPoint Presentation</vt:lpstr>
      <vt:lpstr>Group Discussion</vt:lpstr>
      <vt:lpstr>Group Discussion</vt:lpstr>
      <vt:lpstr>Why Does Version Control Matter?</vt:lpstr>
      <vt:lpstr>Who Uses Git?</vt:lpstr>
      <vt:lpstr>PowerPoint Presentation</vt:lpstr>
      <vt:lpstr>PowerPoint Presentation</vt:lpstr>
      <vt:lpstr>Git History</vt:lpstr>
      <vt:lpstr>PowerPoint Presentation</vt:lpstr>
      <vt:lpstr>What is a Repository?</vt:lpstr>
      <vt:lpstr>Centralized Version Control (outdated)</vt:lpstr>
      <vt:lpstr>Distributed Version Control (current)</vt:lpstr>
      <vt:lpstr>Git as a Camera</vt:lpstr>
      <vt:lpstr>Git as a Camera</vt:lpstr>
      <vt:lpstr>Git as a Camera</vt:lpstr>
      <vt:lpstr>How Git views changes</vt:lpstr>
      <vt:lpstr>How Git views changes</vt:lpstr>
      <vt:lpstr>Three Stages of a Commit</vt:lpstr>
      <vt:lpstr>Git's "Killer Feature"</vt:lpstr>
      <vt:lpstr>Git Branching</vt:lpstr>
      <vt:lpstr>Git Branching</vt:lpstr>
      <vt:lpstr>Git Branching</vt:lpstr>
      <vt:lpstr>Git Branching</vt:lpstr>
      <vt:lpstr>Git Branching</vt:lpstr>
      <vt:lpstr>What does a commit look like?</vt:lpstr>
      <vt:lpstr>Pop Quiz</vt:lpstr>
      <vt:lpstr>Pop Quiz</vt:lpstr>
      <vt:lpstr>Pop Quiz</vt:lpstr>
      <vt:lpstr>Pop Quiz</vt:lpstr>
      <vt:lpstr>Pop Quiz</vt:lpstr>
      <vt:lpstr>Pop Quiz</vt:lpstr>
      <vt:lpstr>Pop Quiz</vt:lpstr>
      <vt:lpstr>PowerPoint Presentation</vt:lpstr>
      <vt:lpstr>Hands On Demo</vt:lpstr>
      <vt:lpstr>Group Discussion</vt:lpstr>
      <vt:lpstr>Group Discussion</vt:lpstr>
      <vt:lpstr>PowerPoint Presentation</vt:lpstr>
      <vt:lpstr>Basic Command Line</vt:lpstr>
      <vt:lpstr>Git Commands</vt:lpstr>
      <vt:lpstr>Git Commands</vt:lpstr>
      <vt:lpstr>git clone</vt:lpstr>
      <vt:lpstr>Git Commands</vt:lpstr>
      <vt:lpstr>Git Commands</vt:lpstr>
      <vt:lpstr>Git Commands</vt:lpstr>
      <vt:lpstr>Git Commands</vt:lpstr>
      <vt:lpstr>Get into the repository</vt:lpstr>
      <vt:lpstr>Make a Commit</vt:lpstr>
      <vt:lpstr>Group Discussion</vt:lpstr>
      <vt:lpstr>What are the three stages of a commit?</vt:lpstr>
      <vt:lpstr>1. Modified</vt:lpstr>
      <vt:lpstr>Git Commands</vt:lpstr>
      <vt:lpstr>Git Status</vt:lpstr>
      <vt:lpstr>2. Staged</vt:lpstr>
      <vt:lpstr>The Repository as a Stage</vt:lpstr>
      <vt:lpstr>Git Commands</vt:lpstr>
      <vt:lpstr>PowerPoint Presentation</vt:lpstr>
      <vt:lpstr>Git Commands</vt:lpstr>
      <vt:lpstr>PowerPoint Presentation</vt:lpstr>
      <vt:lpstr>Git Commands</vt:lpstr>
      <vt:lpstr>Git Status</vt:lpstr>
      <vt:lpstr>3. Committed</vt:lpstr>
      <vt:lpstr>Git Commands</vt:lpstr>
      <vt:lpstr>PowerPoint Presentation</vt:lpstr>
      <vt:lpstr>Git Commands</vt:lpstr>
      <vt:lpstr>Make a Commit</vt:lpstr>
      <vt:lpstr>Git Commands</vt:lpstr>
      <vt:lpstr>Git Log</vt:lpstr>
      <vt:lpstr>What makes Commits look professional?</vt:lpstr>
      <vt:lpstr>What makes Commits look professional?</vt:lpstr>
      <vt:lpstr>Git Commands</vt:lpstr>
      <vt:lpstr>git config</vt:lpstr>
      <vt:lpstr>Git Commands</vt:lpstr>
      <vt:lpstr>Git Commands</vt:lpstr>
      <vt:lpstr>PowerPoint Presentation</vt:lpstr>
      <vt:lpstr>What makes Commits look professional?</vt:lpstr>
      <vt:lpstr>Good Commit Messages</vt:lpstr>
      <vt:lpstr>Commit Message</vt:lpstr>
      <vt:lpstr>Commit Message</vt:lpstr>
      <vt:lpstr>What makes Commits look professional?</vt:lpstr>
      <vt:lpstr>Git Commands</vt:lpstr>
      <vt:lpstr>git branch</vt:lpstr>
      <vt:lpstr>Git Commands</vt:lpstr>
      <vt:lpstr>git branch  -a</vt:lpstr>
      <vt:lpstr>Git Commands</vt:lpstr>
      <vt:lpstr>$ git branch mybranch</vt:lpstr>
      <vt:lpstr>Git Commands</vt:lpstr>
      <vt:lpstr>Git Commands</vt:lpstr>
      <vt:lpstr>git checkout</vt:lpstr>
      <vt:lpstr>Git Commands</vt:lpstr>
      <vt:lpstr>git branch</vt:lpstr>
      <vt:lpstr>PowerPoint Presentation</vt:lpstr>
      <vt:lpstr>PowerPoint Presentation</vt:lpstr>
      <vt:lpstr>Git Commands</vt:lpstr>
      <vt:lpstr>Git Commands</vt:lpstr>
      <vt:lpstr>Looking Professional</vt:lpstr>
      <vt:lpstr>Open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  How to Install Git  (for hands on demo)</dc:title>
  <dc:creator/>
  <cp:revision>1628</cp:revision>
  <dcterms:created xsi:type="dcterms:W3CDTF">2022-08-12T02:40:06Z</dcterms:created>
  <dcterms:modified xsi:type="dcterms:W3CDTF">2022-10-19T05:21:34Z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0x010100FCFA445E9E222845BED635729214A687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